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\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docProps\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23.0200</AppVersion>
</Properties>
</file>

<file path=docProps\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

<file path=docProps\custom.xml><?xml version="1.0" encoding="utf-8"?>
<Properties xmlns:vt="http://schemas.openxmlformats.org/officeDocument/2006/docPropsVTypes" xmlns="http://schemas.openxmlformats.org/officeDocument/2006/custom-properties"/>
</file>

<file path=ppt\_rels\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\diagrams\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\diagrams\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57732D82-424F-48D3-BC44-D1B9167595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E041E-FD2A-4B2C-AC46-2B33A3BFD243}" type="parTrans" cxnId="{6E3FAD3C-E8CD-4301-90E3-C2491444CBD9}">
      <dgm:prSet/>
      <dgm:spPr/>
      <dgm:t>
        <a:bodyPr/>
        <a:lstStyle/>
        <a:p>
          <a:endParaRPr lang="en-US"/>
        </a:p>
      </dgm:t>
    </dgm:pt>
    <dgm:pt modelId="{FDCFB217-D300-40E9-B59A-85D26845CCE9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000" b="1">
              <a:latin typeface="+mj-lt"/>
            </a:rPr>
            <a:t>THE PLAN IS OUTDATED</a:t>
          </a:r>
        </a:p>
      </dgm:t>
    </dgm:pt>
    <dgm:pt modelId="{7DAA9F77-D8FB-49D1-9585-BD0BD527E871}" type="parTrans" cxnId="{5EEA8511-867E-43B2-9EDC-2456003E70B5}">
      <dgm:prSet/>
      <dgm:spPr/>
      <dgm:t>
        <a:bodyPr/>
        <a:lstStyle/>
        <a:p>
          <a:endParaRPr lang="en-US"/>
        </a:p>
      </dgm:t>
    </dgm:pt>
    <dgm:pt modelId="{11E93A11-A5E4-4428-8C9E-ACC9CDF887ED}">
      <dgm:prSet phldrT="[Text]" custT="1"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1800"/>
            <a:t>The SSWMP has not been updated since 2014.</a:t>
          </a:r>
        </a:p>
      </dgm:t>
    </dgm:pt>
    <dgm:pt modelId="{ED81D499-53C4-472C-93EC-10B2C1937711}" type="sibTrans" cxnId="{5EEA8511-867E-43B2-9EDC-2456003E70B5}">
      <dgm:prSet/>
      <dgm:spPr/>
      <dgm:t>
        <a:bodyPr/>
        <a:lstStyle/>
        <a:p>
          <a:endParaRPr lang="en-US"/>
        </a:p>
      </dgm:t>
    </dgm:pt>
    <dgm:pt modelId="{3CF4BF81-ECBA-4739-9285-9CB212B35EDE}" type="sibTrans" cxnId="{6E3FAD3C-E8CD-4301-90E3-C2491444CBD9}">
      <dgm:prSet/>
      <dgm:spPr/>
      <dgm:t>
        <a:bodyPr/>
        <a:lstStyle/>
        <a:p>
          <a:endParaRPr lang="en-US"/>
        </a:p>
      </dgm:t>
    </dgm:pt>
    <dgm:pt modelId="{C9677A24-DE3E-409A-98F9-20365D9419B7}" type="parTrans" cxnId="{13EF7564-3F52-40E1-93E4-4067651A2C0D}">
      <dgm:prSet/>
      <dgm:spPr/>
      <dgm:t>
        <a:bodyPr/>
        <a:lstStyle/>
        <a:p>
          <a:endParaRPr lang="en-US"/>
        </a:p>
      </dgm:t>
    </dgm:pt>
    <dgm:pt modelId="{A150B4D9-A737-4D73-8DAA-098812FE2A58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000" b="1">
              <a:latin typeface="+mj-lt"/>
            </a:rPr>
            <a:t>NEW CHALLENGES</a:t>
          </a:r>
        </a:p>
      </dgm:t>
    </dgm:pt>
    <dgm:pt modelId="{F3C3ED08-F7BC-4853-9451-66D04B13C76A}" type="parTrans" cxnId="{DDF45149-13B7-4079-8C05-A591E27E6CF3}">
      <dgm:prSet/>
      <dgm:spPr/>
      <dgm:t>
        <a:bodyPr/>
        <a:lstStyle/>
        <a:p>
          <a:endParaRPr lang="en-US"/>
        </a:p>
      </dgm:t>
    </dgm:pt>
    <dgm:pt modelId="{A6BCC0E5-B5CB-493F-B836-92A8A126B444}">
      <dgm:prSet phldrT="[Text]" custT="1"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1800"/>
            <a:t>Recycling struggles with new technologies, such as lithium-ion batteries, electronic waste, and solar panels.</a:t>
          </a:r>
        </a:p>
      </dgm:t>
    </dgm:pt>
    <dgm:pt modelId="{B544CBFD-7E45-4E36-BBC3-3BFBAFABBC9C}" type="sibTrans" cxnId="{DDF45149-13B7-4079-8C05-A591E27E6CF3}">
      <dgm:prSet/>
      <dgm:spPr/>
      <dgm:t>
        <a:bodyPr/>
        <a:lstStyle/>
        <a:p>
          <a:endParaRPr lang="en-US"/>
        </a:p>
      </dgm:t>
    </dgm:pt>
    <dgm:pt modelId="{628E7844-303B-4DDD-A7BE-6636F12C8531}" type="sibTrans" cxnId="{13EF7564-3F52-40E1-93E4-4067651A2C0D}">
      <dgm:prSet/>
      <dgm:spPr/>
      <dgm:t>
        <a:bodyPr/>
        <a:lstStyle/>
        <a:p>
          <a:endParaRPr lang="en-US"/>
        </a:p>
      </dgm:t>
    </dgm:pt>
    <dgm:pt modelId="{CA1FF017-339D-44C7-8A49-CC3BD648F4AD}" type="parTrans" cxnId="{B1F6EAA1-CE24-4A9D-9D6E-189117FDFE68}">
      <dgm:prSet/>
      <dgm:spPr/>
      <dgm:t>
        <a:bodyPr/>
        <a:lstStyle/>
        <a:p>
          <a:endParaRPr lang="en-US"/>
        </a:p>
      </dgm:t>
    </dgm:pt>
    <dgm:pt modelId="{DCA0FE4D-8435-4001-8996-09EC3337DF3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000" b="1">
              <a:latin typeface="+mj-lt"/>
            </a:rPr>
            <a:t>PLANNING AREAS HAVE CHANGED</a:t>
          </a:r>
        </a:p>
      </dgm:t>
    </dgm:pt>
    <dgm:pt modelId="{ADE106D1-0389-47D9-8EA0-46C26524B87E}" type="parTrans" cxnId="{181C05C0-5D67-441D-B0A7-3546050F3DE5}">
      <dgm:prSet/>
      <dgm:spPr/>
      <dgm:t>
        <a:bodyPr/>
        <a:lstStyle/>
        <a:p>
          <a:endParaRPr lang="en-US"/>
        </a:p>
      </dgm:t>
    </dgm:pt>
    <dgm:pt modelId="{BE0B0518-C820-4CA6-9394-EF166272F71F}">
      <dgm:prSet phldrT="[Text]" custT="1"/>
      <dgm:spPr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1800"/>
            <a:t>There were 16 Regional Solid Waste Management Districts when plan was first developed; now there are 19.</a:t>
          </a:r>
        </a:p>
      </dgm:t>
    </dgm:pt>
    <dgm:pt modelId="{FF0616C7-2E2E-49A5-8998-4F0E892D6E6B}" type="sibTrans" cxnId="{181C05C0-5D67-441D-B0A7-3546050F3DE5}">
      <dgm:prSet/>
      <dgm:spPr/>
      <dgm:t>
        <a:bodyPr/>
        <a:lstStyle/>
        <a:p>
          <a:endParaRPr lang="en-US"/>
        </a:p>
      </dgm:t>
    </dgm:pt>
    <dgm:pt modelId="{D57912E3-B3E8-4C2F-BB4D-2DFC4B42CE01}" type="sibTrans" cxnId="{B1F6EAA1-CE24-4A9D-9D6E-189117FDFE68}">
      <dgm:prSet/>
      <dgm:spPr/>
      <dgm:t>
        <a:bodyPr/>
        <a:lstStyle/>
        <a:p>
          <a:endParaRPr lang="en-US"/>
        </a:p>
      </dgm:t>
    </dgm:pt>
    <dgm:pt modelId="{D0D8622C-0380-4AA7-9F23-18CB1D95A3BA}" type="pres">
      <dgm:prSet presAssocID="{57732D82-424F-48D3-BC44-D1B916759571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9CE765A0-C2A1-4C3D-9C27-7A3CE85D80B1}" type="pres">
      <dgm:prSet presAssocID="{FDCFB217-D300-40E9-B59A-85D26845CCE9}" presName="composite"/>
      <dgm:spPr/>
      <dgm:t>
        <a:bodyPr/>
        <a:lstStyle/>
        <a:p/>
      </dgm:t>
    </dgm:pt>
    <dgm:pt modelId="{A0E2C8E1-FAEA-4785-84DF-ECC4869B5AE8}" type="pres">
      <dgm:prSet presAssocID="{FDCFB217-D300-40E9-B59A-85D26845CCE9}" presName="parTx" presStyleLbl="alignNode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66A64967-BB9A-43DC-B9DA-51CE44F306D5}" type="pres">
      <dgm:prSet presAssocID="{FDCFB217-D300-40E9-B59A-85D26845CCE9}" presName="desTx" presStyleLbl="alignAccFollow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CC336A14-0C51-4971-B84B-6F2BAFF725CA}" type="pres">
      <dgm:prSet presAssocID="{3CF4BF81-ECBA-4739-9285-9CB212B35EDE}" presName="space"/>
      <dgm:spPr/>
      <dgm:t>
        <a:bodyPr/>
        <a:lstStyle/>
        <a:p/>
      </dgm:t>
    </dgm:pt>
    <dgm:pt modelId="{613B53DC-B2B2-4F52-8859-E258E2E4ED19}" type="pres">
      <dgm:prSet presAssocID="{A150B4D9-A737-4D73-8DAA-098812FE2A58}" presName="composite"/>
      <dgm:spPr/>
      <dgm:t>
        <a:bodyPr/>
        <a:lstStyle/>
        <a:p/>
      </dgm:t>
    </dgm:pt>
    <dgm:pt modelId="{90BA8C63-6679-4A84-B212-0F9A74F5A612}" type="pres">
      <dgm:prSet presAssocID="{A150B4D9-A737-4D73-8DAA-098812FE2A58}" presName="parTx" presStyleLbl="alignNode1" presStyleIdx="1" presStyleCnt="3" custLinFactNeighborX="-261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F9DB8E2D-7E83-436C-88EC-BE00C613380B}" type="pres">
      <dgm:prSet presAssocID="{A150B4D9-A737-4D73-8DAA-098812FE2A58}" presName="desTx" presStyleLbl="alignAccFollowNode1" presStyleIdx="1" presStyleCnt="3" custLinFactNeighborX="-261" custLinFactNeighborY="276">
        <dgm:presLayoutVars>
          <dgm:bulletEnabled val="1"/>
        </dgm:presLayoutVars>
      </dgm:prSet>
      <dgm:spPr/>
      <dgm:t>
        <a:bodyPr/>
        <a:lstStyle/>
        <a:p/>
      </dgm:t>
    </dgm:pt>
    <dgm:pt modelId="{28DB972A-28BA-4A60-96BD-AF92E4FD3F0D}" type="pres">
      <dgm:prSet presAssocID="{628E7844-303B-4DDD-A7BE-6636F12C8531}" presName="space"/>
      <dgm:spPr/>
      <dgm:t>
        <a:bodyPr/>
        <a:lstStyle/>
        <a:p/>
      </dgm:t>
    </dgm:pt>
    <dgm:pt modelId="{15A28F9D-C002-4353-A1D0-6005EB6114B2}" type="pres">
      <dgm:prSet presAssocID="{DCA0FE4D-8435-4001-8996-09EC3337DF3B}" presName="composite"/>
      <dgm:spPr/>
      <dgm:t>
        <a:bodyPr/>
        <a:lstStyle/>
        <a:p/>
      </dgm:t>
    </dgm:pt>
    <dgm:pt modelId="{056CF0CC-7922-40D3-BDE2-545DA6E50B1F}" type="pres">
      <dgm:prSet presAssocID="{DCA0FE4D-8435-4001-8996-09EC3337DF3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8E891AC4-0FB4-47BE-9FF9-DDE901D3FBC0}" type="pres">
      <dgm:prSet presAssocID="{DCA0FE4D-8435-4001-8996-09EC3337DF3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6E3FAD3C-E8CD-4301-90E3-C2491444CBD9}" srcId="{57732D82-424F-48D3-BC44-D1B916759571}" destId="{FDCFB217-D300-40E9-B59A-85D26845CCE9}" srcOrd="0" destOrd="0" parTransId="{C6FE041E-FD2A-4B2C-AC46-2B33A3BFD243}" sibTransId="{3CF4BF81-ECBA-4739-9285-9CB212B35EDE}"/>
    <dgm:cxn modelId="{5EEA8511-867E-43B2-9EDC-2456003E70B5}" srcId="{FDCFB217-D300-40E9-B59A-85D26845CCE9}" destId="{11E93A11-A5E4-4428-8C9E-ACC9CDF887ED}" srcOrd="0" destOrd="0" parTransId="{7DAA9F77-D8FB-49D1-9585-BD0BD527E871}" sibTransId="{ED81D499-53C4-472C-93EC-10B2C1937711}"/>
    <dgm:cxn modelId="{13EF7564-3F52-40E1-93E4-4067651A2C0D}" srcId="{57732D82-424F-48D3-BC44-D1B916759571}" destId="{A150B4D9-A737-4D73-8DAA-098812FE2A58}" srcOrd="1" destOrd="0" parTransId="{C9677A24-DE3E-409A-98F9-20365D9419B7}" sibTransId="{628E7844-303B-4DDD-A7BE-6636F12C8531}"/>
    <dgm:cxn modelId="{DDF45149-13B7-4079-8C05-A591E27E6CF3}" srcId="{A150B4D9-A737-4D73-8DAA-098812FE2A58}" destId="{A6BCC0E5-B5CB-493F-B836-92A8A126B444}" srcOrd="0" destOrd="0" parTransId="{F3C3ED08-F7BC-4853-9451-66D04B13C76A}" sibTransId="{B544CBFD-7E45-4E36-BBC3-3BFBAFABBC9C}"/>
    <dgm:cxn modelId="{B1F6EAA1-CE24-4A9D-9D6E-189117FDFE68}" srcId="{57732D82-424F-48D3-BC44-D1B916759571}" destId="{DCA0FE4D-8435-4001-8996-09EC3337DF3B}" srcOrd="2" destOrd="0" parTransId="{CA1FF017-339D-44C7-8A49-CC3BD648F4AD}" sibTransId="{D57912E3-B3E8-4C2F-BB4D-2DFC4B42CE01}"/>
    <dgm:cxn modelId="{181C05C0-5D67-441D-B0A7-3546050F3DE5}" srcId="{DCA0FE4D-8435-4001-8996-09EC3337DF3B}" destId="{BE0B0518-C820-4CA6-9394-EF166272F71F}" srcOrd="0" destOrd="0" parTransId="{ADE106D1-0389-47D9-8EA0-46C26524B87E}" sibTransId="{FF0616C7-2E2E-49A5-8998-4F0E892D6E6B}"/>
    <dgm:cxn modelId="{71EBCE52-78C7-4A3F-A9C4-DD1EDC7F720E}" type="presOf" srcId="{57732D82-424F-48D3-BC44-D1B916759571}" destId="{D0D8622C-0380-4AA7-9F23-18CB1D95A3BA}" srcOrd="0" destOrd="0" presId="urn:microsoft.com/office/officeart/2005/8/layout/hList1"/>
    <dgm:cxn modelId="{A8E999D2-4CD3-4267-B102-4D17E6BC0DC2}" type="presParOf" srcId="{D0D8622C-0380-4AA7-9F23-18CB1D95A3BA}" destId="{9CE765A0-C2A1-4C3D-9C27-7A3CE85D80B1}" srcOrd="0" destOrd="0" presId="urn:microsoft.com/office/officeart/2005/8/layout/hList1"/>
    <dgm:cxn modelId="{66372E80-CB0C-4564-938A-1049A1DDF8FE}" type="presParOf" srcId="{9CE765A0-C2A1-4C3D-9C27-7A3CE85D80B1}" destId="{A0E2C8E1-FAEA-4785-84DF-ECC4869B5AE8}" srcOrd="0" destOrd="0" presId="urn:microsoft.com/office/officeart/2005/8/layout/hList1"/>
    <dgm:cxn modelId="{9DCF924A-9A0E-41FB-BDB9-EF78EC450529}" type="presOf" srcId="{FDCFB217-D300-40E9-B59A-85D26845CCE9}" destId="{A0E2C8E1-FAEA-4785-84DF-ECC4869B5AE8}" srcOrd="0" destOrd="0" presId="urn:microsoft.com/office/officeart/2005/8/layout/hList1"/>
    <dgm:cxn modelId="{8D2E2DCF-4569-46A7-8AF3-7477026657AB}" type="presParOf" srcId="{9CE765A0-C2A1-4C3D-9C27-7A3CE85D80B1}" destId="{66A64967-BB9A-43DC-B9DA-51CE44F306D5}" srcOrd="1" destOrd="0" presId="urn:microsoft.com/office/officeart/2005/8/layout/hList1"/>
    <dgm:cxn modelId="{0FBF66C9-FB3C-4001-89D9-0F2D024C6E0F}" type="presOf" srcId="{11E93A11-A5E4-4428-8C9E-ACC9CDF887ED}" destId="{66A64967-BB9A-43DC-B9DA-51CE44F306D5}" srcOrd="0" destOrd="0" presId="urn:microsoft.com/office/officeart/2005/8/layout/hList1"/>
    <dgm:cxn modelId="{48E2F86C-3DF6-4C74-97BA-6DDA171F6DF3}" type="presParOf" srcId="{D0D8622C-0380-4AA7-9F23-18CB1D95A3BA}" destId="{CC336A14-0C51-4971-B84B-6F2BAFF725CA}" srcOrd="1" destOrd="0" presId="urn:microsoft.com/office/officeart/2005/8/layout/hList1"/>
    <dgm:cxn modelId="{A79118C0-2107-444D-B968-3C8943A13DC0}" type="presParOf" srcId="{D0D8622C-0380-4AA7-9F23-18CB1D95A3BA}" destId="{613B53DC-B2B2-4F52-8859-E258E2E4ED19}" srcOrd="2" destOrd="0" presId="urn:microsoft.com/office/officeart/2005/8/layout/hList1"/>
    <dgm:cxn modelId="{8C07597F-1A38-4256-9E32-32B8B988485F}" type="presParOf" srcId="{613B53DC-B2B2-4F52-8859-E258E2E4ED19}" destId="{90BA8C63-6679-4A84-B212-0F9A74F5A612}" srcOrd="0" destOrd="0" presId="urn:microsoft.com/office/officeart/2005/8/layout/hList1"/>
    <dgm:cxn modelId="{6CEED494-A9ED-4EC9-99B1-8A33989647D4}" type="presOf" srcId="{A150B4D9-A737-4D73-8DAA-098812FE2A58}" destId="{90BA8C63-6679-4A84-B212-0F9A74F5A612}" srcOrd="0" destOrd="0" presId="urn:microsoft.com/office/officeart/2005/8/layout/hList1"/>
    <dgm:cxn modelId="{7B814BA2-458E-417C-82E4-A8E1A2ED238E}" type="presParOf" srcId="{613B53DC-B2B2-4F52-8859-E258E2E4ED19}" destId="{F9DB8E2D-7E83-436C-88EC-BE00C613380B}" srcOrd="1" destOrd="0" presId="urn:microsoft.com/office/officeart/2005/8/layout/hList1"/>
    <dgm:cxn modelId="{728B1089-BD2D-4943-9390-C9A5E86E94C5}" type="presOf" srcId="{A6BCC0E5-B5CB-493F-B836-92A8A126B444}" destId="{F9DB8E2D-7E83-436C-88EC-BE00C613380B}" srcOrd="0" destOrd="0" presId="urn:microsoft.com/office/officeart/2005/8/layout/hList1"/>
    <dgm:cxn modelId="{3B5808C5-52FB-4160-BE60-A6DA7532594C}" type="presParOf" srcId="{D0D8622C-0380-4AA7-9F23-18CB1D95A3BA}" destId="{28DB972A-28BA-4A60-96BD-AF92E4FD3F0D}" srcOrd="3" destOrd="0" presId="urn:microsoft.com/office/officeart/2005/8/layout/hList1"/>
    <dgm:cxn modelId="{A18DFC1A-E22D-4034-A25C-FB2345274C34}" type="presParOf" srcId="{D0D8622C-0380-4AA7-9F23-18CB1D95A3BA}" destId="{15A28F9D-C002-4353-A1D0-6005EB6114B2}" srcOrd="4" destOrd="0" presId="urn:microsoft.com/office/officeart/2005/8/layout/hList1"/>
    <dgm:cxn modelId="{409217D8-073A-4C15-AE82-9EC16B63426E}" type="presParOf" srcId="{15A28F9D-C002-4353-A1D0-6005EB6114B2}" destId="{056CF0CC-7922-40D3-BDE2-545DA6E50B1F}" srcOrd="0" destOrd="0" presId="urn:microsoft.com/office/officeart/2005/8/layout/hList1"/>
    <dgm:cxn modelId="{F9D9C7A2-4FF7-4AE0-BE1E-5071E844E741}" type="presOf" srcId="{DCA0FE4D-8435-4001-8996-09EC3337DF3B}" destId="{056CF0CC-7922-40D3-BDE2-545DA6E50B1F}" srcOrd="0" destOrd="0" presId="urn:microsoft.com/office/officeart/2005/8/layout/hList1"/>
    <dgm:cxn modelId="{81F66B87-95E5-46A6-9261-EBA699175133}" type="presParOf" srcId="{15A28F9D-C002-4353-A1D0-6005EB6114B2}" destId="{8E891AC4-0FB4-47BE-9FF9-DDE901D3FBC0}" srcOrd="1" destOrd="0" presId="urn:microsoft.com/office/officeart/2005/8/layout/hList1"/>
    <dgm:cxn modelId="{68D09B7E-CD97-4709-8AA5-727875970665}" type="presOf" srcId="{BE0B0518-C820-4CA6-9394-EF166272F71F}" destId="{8E891AC4-0FB4-47BE-9FF9-DDE901D3FBC0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\diagrams\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p14="http://schemas.microsoft.com/office/powerpoint/2010/main" xmlns:dsp="http://schemas.microsoft.com/office/drawing/2008/diagram">
  <dsp:spTree>
    <dsp:nvGrpSpPr>
      <dsp:cNvPr id="5" name=""/>
      <dsp:cNvGrpSpPr/>
    </dsp:nvGrpSpPr>
    <dsp:grpSpPr/>
    <dsp:sp modelId="{A0E2C8E1-FAEA-4785-84DF-ECC4869B5AE8}">
      <dsp:nvSpPr>
        <dsp:cNvPr id="6" name=""/>
        <dsp:cNvSpPr/>
      </dsp:nvSpPr>
      <dsp:spPr>
        <a:xfrm>
          <a:off x="2682" y="17942"/>
          <a:ext cx="2615132" cy="1046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THE PLAN IS OUTDATED</a:t>
          </a:r>
        </a:p>
      </dsp:txBody>
      <dsp:txXfrm>
        <a:off x="2682" y="17942"/>
        <a:ext cx="2615132" cy="1046053"/>
      </dsp:txXfrm>
    </dsp:sp>
    <dsp:sp modelId="{66A64967-BB9A-43DC-B9DA-51CE44F306D5}">
      <dsp:nvSpPr>
        <dsp:cNvPr id="7" name=""/>
        <dsp:cNvSpPr/>
      </dsp:nvSpPr>
      <dsp:spPr>
        <a:xfrm>
          <a:off x="2682" y="1063996"/>
          <a:ext cx="2615132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SSWMP has not been updated since 2014.</a:t>
          </a:r>
        </a:p>
      </dsp:txBody>
      <dsp:txXfrm>
        <a:off x="2682" y="1063996"/>
        <a:ext cx="2615132" cy="2371680"/>
      </dsp:txXfrm>
    </dsp:sp>
    <dsp:sp modelId="{90BA8C63-6679-4A84-B212-0F9A74F5A612}">
      <dsp:nvSpPr>
        <dsp:cNvPr id="8" name=""/>
        <dsp:cNvSpPr/>
      </dsp:nvSpPr>
      <dsp:spPr>
        <a:xfrm>
          <a:off x="2977108" y="17942"/>
          <a:ext cx="2615132" cy="1046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NEW CHALLENGES</a:t>
          </a:r>
        </a:p>
      </dsp:txBody>
      <dsp:txXfrm>
        <a:off x="2977108" y="17942"/>
        <a:ext cx="2615132" cy="1046053"/>
      </dsp:txXfrm>
    </dsp:sp>
    <dsp:sp modelId="{F9DB8E2D-7E83-436C-88EC-BE00C613380B}">
      <dsp:nvSpPr>
        <dsp:cNvPr id="9" name=""/>
        <dsp:cNvSpPr/>
      </dsp:nvSpPr>
      <dsp:spPr>
        <a:xfrm>
          <a:off x="2977108" y="1070541"/>
          <a:ext cx="2615132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Recycling struggles with new technologies, such as lithium-ion batteries, electronic waste, and solar panels.</a:t>
          </a:r>
        </a:p>
      </dsp:txBody>
      <dsp:txXfrm>
        <a:off x="2977108" y="1070541"/>
        <a:ext cx="2615132" cy="2371680"/>
      </dsp:txXfrm>
    </dsp:sp>
    <dsp:sp modelId="{056CF0CC-7922-40D3-BDE2-545DA6E50B1F}">
      <dsp:nvSpPr>
        <dsp:cNvPr id="10" name=""/>
        <dsp:cNvSpPr/>
      </dsp:nvSpPr>
      <dsp:spPr>
        <a:xfrm>
          <a:off x="5965185" y="17942"/>
          <a:ext cx="2615132" cy="1046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PLANNING AREAS HAVE CHANGED</a:t>
          </a:r>
        </a:p>
      </dsp:txBody>
      <dsp:txXfrm>
        <a:off x="5965185" y="17942"/>
        <a:ext cx="2615132" cy="1046053"/>
      </dsp:txXfrm>
    </dsp:sp>
    <dsp:sp modelId="{8E891AC4-0FB4-47BE-9FF9-DDE901D3FBC0}">
      <dsp:nvSpPr>
        <dsp:cNvPr id="11" name=""/>
        <dsp:cNvSpPr/>
      </dsp:nvSpPr>
      <dsp:spPr>
        <a:xfrm>
          <a:off x="5965185" y="1063996"/>
          <a:ext cx="2615132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There were 16 Regional Solid Waste Management Districts when plan was first developed; now there are 19.</a:t>
          </a:r>
        </a:p>
      </dsp:txBody>
      <dsp:txXfrm>
        <a:off x="5965185" y="1063996"/>
        <a:ext cx="2615132" cy="2371680"/>
      </dsp:txXfrm>
    </dsp:sp>
  </dsp:spTree>
</dsp:drawing>
</file>

<file path=ppt\diagrams\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/>
      <dgm:rule type="primFontSz" for="des" forName="parTx" val="5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\diagrams\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\handoutMasters\_rels\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\handoutMasters\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2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9C05CB7-7154-42F2-8D93-1E20B1508952}" type="datetimeFigureOut">
              <a:rPr lang="en-US" smtClean="0"/>
              <a:t>4/18/2025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\notesMasters\_rels\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\notesMasters\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2" y="1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E1E840F-9B2B-44B5-896B-5B857B514EB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395"/>
            <a:ext cx="7449820" cy="2766596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5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\notesSlides\_rels\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\notesSlides\_rels\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\notesSlides\_rels\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\notesSlides\_rels\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\notesSlides\_rels\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\notesSlides\_rels\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\notesSlides\_rels\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\notesSlides\_rels\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\notesSlides\_rels\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\notesSlides\_rels\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\notesSlides\_rels\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\notesSlides\_rels\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\notesSlides\_rels\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\notesSlides\_rels\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\notesSlides\_rels\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\notesSlides\_rels\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\notesSlides\_rels\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\notesSlides\_rels\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\notesSlides\_rels\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\notesSlides\_rels\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\notesSlides\_rels\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\notesSlides\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7617"/>
      </p:ext>
    </p:extLst>
  </p:cSld>
  <p:clrMapOvr>
    <a:masterClrMapping/>
  </p:clrMapOvr>
</p:notes>
</file>

<file path=ppt\notesSlides\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6644"/>
      </p:ext>
    </p:extLst>
  </p:cSld>
  <p:clrMapOvr>
    <a:masterClrMapping/>
  </p:clrMapOvr>
</p:notes>
</file>

<file path=ppt\notesSlides\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3799"/>
      </p:ext>
    </p:extLst>
  </p:cSld>
  <p:clrMapOvr>
    <a:masterClrMapping/>
  </p:clrMapOvr>
</p:notes>
</file>

<file path=ppt\notesSlides\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2343"/>
      </p:ext>
    </p:extLst>
  </p:cSld>
  <p:clrMapOvr>
    <a:masterClrMapping/>
  </p:clrMapOvr>
</p:notes>
</file>

<file path=ppt\notesSlides\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5180"/>
      </p:ext>
    </p:extLst>
  </p:cSld>
  <p:clrMapOvr>
    <a:masterClrMapping/>
  </p:clrMapOvr>
</p:notes>
</file>

<file path=ppt\notesSlides\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3955"/>
      </p:ext>
    </p:extLst>
  </p:cSld>
  <p:clrMapOvr>
    <a:masterClrMapping/>
  </p:clrMapOvr>
</p:notes>
</file>

<file path=ppt\notesSlides\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938"/>
      </p:ext>
    </p:extLst>
  </p:cSld>
  <p:clrMapOvr>
    <a:masterClrMapping/>
  </p:clrMapOvr>
</p:notes>
</file>

<file path=ppt\notesSlides\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0782"/>
      </p:ext>
    </p:extLst>
  </p:cSld>
  <p:clrMapOvr>
    <a:masterClrMapping/>
  </p:clrMapOvr>
</p:notes>
</file>

<file path=ppt\notesSlides\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3997"/>
      </p:ext>
    </p:extLst>
  </p:cSld>
  <p:clrMapOvr>
    <a:masterClrMapping/>
  </p:clrMapOvr>
</p:notes>
</file>

<file path=ppt\notesSlides\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0555"/>
      </p:ext>
    </p:extLst>
  </p:cSld>
  <p:clrMapOvr>
    <a:masterClrMapping/>
  </p:clrMapOvr>
</p:notes>
</file>

<file path=ppt\notesSlides\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2911"/>
      </p:ext>
    </p:extLst>
  </p:cSld>
  <p:clrMapOvr>
    <a:masterClrMapping/>
  </p:clrMapOvr>
</p:notes>
</file>

<file path=ppt\notesSlides\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8704"/>
      </p:ext>
    </p:extLst>
  </p:cSld>
  <p:clrMapOvr>
    <a:masterClrMapping/>
  </p:clrMapOvr>
</p:notes>
</file>

<file path=ppt\notesSlides\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6022"/>
      </p:ext>
    </p:extLst>
  </p:cSld>
  <p:clrMapOvr>
    <a:masterClrMapping/>
  </p:clrMapOvr>
</p:notes>
</file>

<file path=ppt\notesSlides\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0278"/>
      </p:ext>
    </p:extLst>
  </p:cSld>
  <p:clrMapOvr>
    <a:masterClrMapping/>
  </p:clrMapOvr>
</p:notes>
</file>

<file path=ppt\notesSlides\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288"/>
      </p:ext>
    </p:extLst>
  </p:cSld>
  <p:clrMapOvr>
    <a:masterClrMapping/>
  </p:clrMapOvr>
</p:notes>
</file>

<file path=ppt\notesSlides\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0897"/>
      </p:ext>
    </p:extLst>
  </p:cSld>
  <p:clrMapOvr>
    <a:masterClrMapping/>
  </p:clrMapOvr>
</p:notes>
</file>

<file path=ppt\notesSlides\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7117"/>
      </p:ext>
    </p:extLst>
  </p:cSld>
  <p:clrMapOvr>
    <a:masterClrMapping/>
  </p:clrMapOvr>
</p:notes>
</file>

<file path=ppt\notesSlides\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8027"/>
      </p:ext>
    </p:extLst>
  </p:cSld>
  <p:clrMapOvr>
    <a:masterClrMapping/>
  </p:clrMapOvr>
</p:notes>
</file>

<file path=ppt\notesSlides\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7725"/>
      </p:ext>
    </p:extLst>
  </p:cSld>
  <p:clrMapOvr>
    <a:masterClrMapping/>
  </p:clrMapOvr>
</p:notes>
</file>

<file path=ppt\notesSlides\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5880"/>
      </p:ext>
    </p:extLst>
  </p:cSld>
  <p:clrMapOvr>
    <a:masterClrMapping/>
  </p:clrMapOvr>
</p:notes>
</file>

<file path=ppt\notesSlides\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4427"/>
      </p:ext>
    </p:extLst>
  </p:cSld>
  <p:clrMapOvr>
    <a:masterClrMapping/>
  </p:clrMapOvr>
</p:notes>
</file>

<file path=ppt\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\presentation.xml><?xml version="1.0" encoding="utf-8"?>
<!--Generated by Aspose.Slides for .NET 23.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737" r:id="rId1"/>
  </p:sldMasterIdLst>
  <p:notesMasterIdLst>
    <p:notesMasterId r:id="rId2"/>
  </p:notesMasterIdLst>
  <p:handoutMasterIdLst>
    <p:handoutMasterId r:id="rId3"/>
  </p:handoutMasterIdLst>
  <p:sldIdLst>
    <p:sldId id="1193" r:id="rId4"/>
    <p:sldId id="1407" r:id="rId5"/>
    <p:sldId id="1371" r:id="rId6"/>
    <p:sldId id="1321" r:id="rId7"/>
    <p:sldId id="1246" r:id="rId8"/>
    <p:sldId id="1406" r:id="rId9"/>
    <p:sldId id="1200" r:id="rId10"/>
    <p:sldId id="1408" r:id="rId11"/>
    <p:sldId id="1409" r:id="rId12"/>
    <p:sldId id="1410" r:id="rId13"/>
    <p:sldId id="1315" r:id="rId14"/>
    <p:sldId id="1382" r:id="rId15"/>
    <p:sldId id="1411" r:id="rId16"/>
    <p:sldId id="1412" r:id="rId17"/>
    <p:sldId id="1413" r:id="rId18"/>
    <p:sldId id="1414" r:id="rId19"/>
    <p:sldId id="1415" r:id="rId20"/>
    <p:sldId id="1416" r:id="rId21"/>
    <p:sldId id="1417" r:id="rId22"/>
    <p:sldId id="1385" r:id="rId23"/>
    <p:sldId id="1359" r:id="rId24"/>
  </p:sldIdLst>
  <p:sldSz cx="9144000" cy="5143500" type="screen16x9"/>
  <p:notesSz cx="9312275" cy="7026275"/>
  <p:custDataLst>
    <p:tags r:id="rId25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\slideLayouts\_rels\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_rels\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\slideLayouts\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094201603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5735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NSPPPT00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10992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NSPPPT00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67680" y="2"/>
            <a:ext cx="3576320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905670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NSPPPT00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1903" y="2"/>
            <a:ext cx="4592097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8650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NSPPPT00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1903" y="2"/>
            <a:ext cx="4592097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497200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NSPPPT003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9144000" cy="2336800"/>
          </a:xfrm>
          <a:custGeom>
            <a:gdLst>
              <a:gd name="connsiteX0" fmla="*/ 0 w 1394727"/>
              <a:gd name="connsiteY0" fmla="*/ 0 h 1427722"/>
              <a:gd name="connsiteX1" fmla="*/ 1394727 w 1394727"/>
              <a:gd name="connsiteY1" fmla="*/ 0 h 1427722"/>
              <a:gd name="connsiteX2" fmla="*/ 1394727 w 1394727"/>
              <a:gd name="connsiteY2" fmla="*/ 1427722 h 1427722"/>
              <a:gd name="connsiteX3" fmla="*/ 0 w 1394727"/>
              <a:gd name="connsiteY3" fmla="*/ 1427722 h 1427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427722">
                <a:moveTo>
                  <a:pt x="0" y="0"/>
                </a:moveTo>
                <a:lnTo>
                  <a:pt x="1394727" y="0"/>
                </a:lnTo>
                <a:lnTo>
                  <a:pt x="1394727" y="1427722"/>
                </a:lnTo>
                <a:lnTo>
                  <a:pt x="0" y="142772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6693553" y="661521"/>
            <a:ext cx="1915773" cy="3409617"/>
          </a:xfrm>
          <a:custGeom>
            <a:gdLst>
              <a:gd name="connsiteX0" fmla="*/ 0 w 1915773"/>
              <a:gd name="connsiteY0" fmla="*/ 0 h 3409617"/>
              <a:gd name="connsiteX1" fmla="*/ 1915773 w 1915773"/>
              <a:gd name="connsiteY1" fmla="*/ 0 h 3409617"/>
              <a:gd name="connsiteX2" fmla="*/ 1915773 w 1915773"/>
              <a:gd name="connsiteY2" fmla="*/ 3409617 h 3409617"/>
              <a:gd name="connsiteX3" fmla="*/ 0 w 1915773"/>
              <a:gd name="connsiteY3" fmla="*/ 3409617 h 34096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773" h="3409616">
                <a:moveTo>
                  <a:pt x="0" y="0"/>
                </a:moveTo>
                <a:lnTo>
                  <a:pt x="1915773" y="0"/>
                </a:lnTo>
                <a:lnTo>
                  <a:pt x="1915773" y="3409617"/>
                </a:lnTo>
                <a:lnTo>
                  <a:pt x="0" y="3409617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NSPPPT004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967489" y="993895"/>
            <a:ext cx="3996731" cy="2249844"/>
          </a:xfrm>
          <a:custGeom>
            <a:gdLst>
              <a:gd name="connsiteX0" fmla="*/ 0 w 3996731"/>
              <a:gd name="connsiteY0" fmla="*/ 0 h 2249844"/>
              <a:gd name="connsiteX1" fmla="*/ 3996731 w 3996731"/>
              <a:gd name="connsiteY1" fmla="*/ 0 h 2249844"/>
              <a:gd name="connsiteX2" fmla="*/ 3996731 w 3996731"/>
              <a:gd name="connsiteY2" fmla="*/ 2249844 h 2249844"/>
              <a:gd name="connsiteX3" fmla="*/ 0 w 3996731"/>
              <a:gd name="connsiteY3" fmla="*/ 2249844 h 22498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731" h="2249844">
                <a:moveTo>
                  <a:pt x="0" y="0"/>
                </a:moveTo>
                <a:lnTo>
                  <a:pt x="3996731" y="0"/>
                </a:lnTo>
                <a:lnTo>
                  <a:pt x="3996731" y="2249844"/>
                </a:lnTo>
                <a:lnTo>
                  <a:pt x="0" y="22498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Layouts\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NSPPPT004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69340" y="608003"/>
            <a:ext cx="3715353" cy="374510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tIns="14630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5888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Layout>
</file>

<file path=ppt\slideMasters\_rels\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\slideMasters\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49" r:id="rId2"/>
    <p:sldLayoutId id="2147483954" r:id="rId3"/>
    <p:sldLayoutId id="2147483947" r:id="rId4"/>
    <p:sldLayoutId id="2147483948" r:id="rId5"/>
    <p:sldLayoutId id="2147484003" r:id="rId6"/>
    <p:sldLayoutId id="2147483981" r:id="rId7"/>
    <p:sldLayoutId id="2147483987" r:id="rId8"/>
    <p:sldLayoutId id="2147483992" r:id="rId9"/>
  </p:sldLayoutIdLst>
  <mc:AlternateContent>
    <mc:Choice xmlns:p14="http://schemas.microsoft.com/office/powerpoint/2010/main" Requires="p14">
      <p:transition p14:dur="10"/>
    </mc:Choice>
    <mc:Fallback>
      <p:transition/>
    </mc:Fallback>
  </mc:AlternateContent>
  <p:timing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\slides\_rels\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\slides\_rels\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0.xml" /></Relationships>
</file>

<file path=ppt\slides\_rels\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\slides\_rels\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2.xml" /></Relationships>
</file>

<file path=ppt\slides\_rels\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\slides\_rels\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\slides\_rels\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/Relationships>
</file>

<file path=ppt\slides\_rels\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\slides\_rels\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\slides\_rels\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/Relationships>
</file>

<file path=ppt\slides\_rels\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5.jpeg" /></Relationships>
</file>

<file path=ppt\slides\_rels\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/Relationships>
</file>

<file path=ppt\slides\_rels\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/Relationships>
</file>

<file path=ppt\slides\_rels\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\slides\_rels\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\slides\_rels\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4.xml" /></Relationships>
</file>

<file path=ppt\slides\_rels\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\slides\_rels\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\slides\_rels\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jpeg" /></Relationships>
</file>

<file path=ppt\slides\_rels\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\slides\_rels\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/Relationships>
</file>

<file path=ppt\slides\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16" name="Rectangle 15"/>
          <p:cNvSpPr/>
          <p:nvPr/>
        </p:nvSpPr>
        <p:spPr bwMode="auto">
          <a:xfrm>
            <a:off x="-2941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7725" y="1577287"/>
            <a:ext cx="7448550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6000" b="1" cap="all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OLR Update</a:t>
            </a:r>
            <a:endParaRPr lang="en-US" sz="6000" cap="all">
              <a:solidFill>
                <a:schemeClr val="bg1"/>
              </a:solidFill>
              <a:latin typeface="+mj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725" y="3131814"/>
            <a:ext cx="744855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000" b="1" cap="all">
                <a:solidFill>
                  <a:schemeClr val="bg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Susan speake, deq olr</a:t>
            </a:r>
            <a:endParaRPr lang="en-US" sz="2000" cap="all">
              <a:solidFill>
                <a:schemeClr val="bg1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2097" y="2762945"/>
            <a:ext cx="1779805" cy="48638"/>
            <a:chOff x="-680936" y="1663430"/>
            <a:chExt cx="4016810" cy="48638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-680936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497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40282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9629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54938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856" y="4053706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62665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3176025F-A683-F470-8863-84A8D325D52A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C5BDCA1-6400-C7D5-891B-1A96A4F16935}"/>
              </a:ext>
            </a:extLst>
          </p:cNvPr>
          <p:cNvCxnSpPr/>
          <p:nvPr/>
        </p:nvCxnSpPr>
        <p:spPr>
          <a:xfrm flipH="1">
            <a:off x="4019493" y="318537"/>
            <a:ext cx="0" cy="548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6F78A3-F167-F548-CC77-7E4F4F8F12D3}"/>
              </a:ext>
            </a:extLst>
          </p:cNvPr>
          <p:cNvCxnSpPr/>
          <p:nvPr/>
        </p:nvCxnSpPr>
        <p:spPr>
          <a:xfrm flipH="1">
            <a:off x="4019493" y="1741520"/>
            <a:ext cx="0" cy="5486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A69B85-CBEE-AE2C-347C-12718418E1EC}"/>
              </a:ext>
            </a:extLst>
          </p:cNvPr>
          <p:cNvCxnSpPr/>
          <p:nvPr/>
        </p:nvCxnSpPr>
        <p:spPr>
          <a:xfrm flipH="1">
            <a:off x="4040711" y="3243788"/>
            <a:ext cx="0" cy="51511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1F63368-C697-5DFC-AB11-6274F6B09E87}"/>
              </a:ext>
            </a:extLst>
          </p:cNvPr>
          <p:cNvSpPr/>
          <p:nvPr/>
        </p:nvSpPr>
        <p:spPr>
          <a:xfrm>
            <a:off x="3342392" y="239596"/>
            <a:ext cx="650333" cy="5818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01</a:t>
            </a:r>
            <a:endParaRPr lang="en-US" sz="2400">
              <a:solidFill>
                <a:schemeClr val="bg1">
                  <a:lumMod val="65000"/>
                </a:schemeClr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F4B924-BA63-13C1-698C-A48EA887E952}"/>
              </a:ext>
            </a:extLst>
          </p:cNvPr>
          <p:cNvSpPr/>
          <p:nvPr/>
        </p:nvSpPr>
        <p:spPr>
          <a:xfrm>
            <a:off x="3342392" y="1708334"/>
            <a:ext cx="650333" cy="5818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02</a:t>
            </a:r>
            <a:endParaRPr lang="en-US" sz="2400">
              <a:solidFill>
                <a:schemeClr val="accent2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07A8E4-544F-629D-12A8-D7EDB8F717CA}"/>
              </a:ext>
            </a:extLst>
          </p:cNvPr>
          <p:cNvSpPr/>
          <p:nvPr/>
        </p:nvSpPr>
        <p:spPr>
          <a:xfrm>
            <a:off x="3342119" y="3177072"/>
            <a:ext cx="650333" cy="5818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3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03</a:t>
            </a:r>
            <a:endParaRPr lang="en-US" sz="2400">
              <a:solidFill>
                <a:schemeClr val="accent3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280704-A77D-1AEF-158E-1FA059D73E31}"/>
              </a:ext>
            </a:extLst>
          </p:cNvPr>
          <p:cNvSpPr/>
          <p:nvPr/>
        </p:nvSpPr>
        <p:spPr>
          <a:xfrm>
            <a:off x="4197577" y="459937"/>
            <a:ext cx="3645794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1" cap="all">
                <a:solidFill>
                  <a:schemeClr val="accent2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eligibility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CDE3F-E334-2428-F3D5-2A879D982D66}"/>
              </a:ext>
            </a:extLst>
          </p:cNvPr>
          <p:cNvSpPr/>
          <p:nvPr/>
        </p:nvSpPr>
        <p:spPr>
          <a:xfrm>
            <a:off x="4088971" y="817315"/>
            <a:ext cx="496729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Individuals, companies, or developers who did not contribute to the contamination and who do not hold title to one of the abandoned properties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1B96C-75E7-F590-BCC9-09FD5584DABE}"/>
              </a:ext>
            </a:extLst>
          </p:cNvPr>
          <p:cNvSpPr/>
          <p:nvPr/>
        </p:nvSpPr>
        <p:spPr>
          <a:xfrm>
            <a:off x="4219762" y="1877340"/>
            <a:ext cx="485868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1" cap="all">
                <a:solidFill>
                  <a:schemeClr val="accent3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Financing sites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A71A5-366A-2863-215E-29E6E1D0E59C}"/>
              </a:ext>
            </a:extLst>
          </p:cNvPr>
          <p:cNvSpPr/>
          <p:nvPr/>
        </p:nvSpPr>
        <p:spPr>
          <a:xfrm>
            <a:off x="4088971" y="2276509"/>
            <a:ext cx="496729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purchaser will be able to define financial obligations early in the process and will not be held liable for past contamination after the cleanup is complete.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BC9A8-D001-875B-B6AE-012EA397BE3E}"/>
              </a:ext>
            </a:extLst>
          </p:cNvPr>
          <p:cNvSpPr txBox="1"/>
          <p:nvPr/>
        </p:nvSpPr>
        <p:spPr>
          <a:xfrm>
            <a:off x="4088971" y="3316677"/>
            <a:ext cx="487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1" cap="all">
                <a:solidFill>
                  <a:schemeClr val="accent3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Financial assistance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CE1D2-B251-AD28-27D6-74848166D675}"/>
              </a:ext>
            </a:extLst>
          </p:cNvPr>
          <p:cNvSpPr txBox="1"/>
          <p:nvPr/>
        </p:nvSpPr>
        <p:spPr>
          <a:xfrm>
            <a:off x="4088970" y="3763092"/>
            <a:ext cx="49672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DEQ provides Technical Assistance to nonprofit or public Brownfield Program Participants for environmental site assessments. Funds are also available through federal EPA grants.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34AD8-F1FD-068D-51C0-1FBCDF50B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743766146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Rectangle 53"/>
          <p:cNvSpPr/>
          <p:nvPr/>
        </p:nvSpPr>
        <p:spPr bwMode="auto">
          <a:xfrm>
            <a:off x="0" y="0"/>
            <a:ext cx="9144000" cy="2481753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6" y="282611"/>
            <a:ext cx="8368363" cy="409459"/>
          </a:xfrm>
        </p:spPr>
        <p:txBody>
          <a:bodyPr anchor="t">
            <a:normAutofit fontScale="90000"/>
          </a:bodyPr>
          <a:lstStyle/>
          <a:p>
            <a:r>
              <a:rPr lang="en-US" sz="3200" b="1" cap="all">
                <a:ea typeface="Microsoft YaHei" pitchFamily="34" charset="-122"/>
                <a:cs typeface="Segoe UI" panose="020b0502040204020203" pitchFamily="34" charset="0"/>
              </a:rPr>
              <a:t>Brownfiel</a:t>
            </a:r>
            <a:r>
              <a:rPr lang="en-US" sz="3200" cap="all">
                <a:ea typeface="Microsoft YaHei" pitchFamily="34" charset="-122"/>
                <a:cs typeface="Segoe UI" panose="020b0502040204020203" pitchFamily="34" charset="0"/>
              </a:rPr>
              <a:t>d program goals</a:t>
            </a:r>
            <a:endParaRPr lang="en-US" sz="3200" b="1" cap="all"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381000" y="1006950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5525" y="984978"/>
            <a:ext cx="7977475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 pitchFamily="34" charset="0"/>
              </a:rPr>
              <a:t>Provide continued protection of human health and the environment</a:t>
            </a: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380996" y="1771397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1502" y="1749425"/>
            <a:ext cx="7941225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 pitchFamily="34" charset="0"/>
              </a:rPr>
              <a:t>Encourage redevelopment as a sound land-use management policy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81502" y="2764453"/>
            <a:ext cx="7941225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Develop Risk Based cleanup standards</a:t>
            </a:r>
          </a:p>
        </p:txBody>
      </p: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367925" y="2781710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1502" y="3441014"/>
            <a:ext cx="7941225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>
                <a:solidFill>
                  <a:srgbClr val="858585"/>
                </a:solidFill>
                <a:cs typeface="Calibri" pitchFamily="34" charset="0"/>
              </a:rPr>
              <a:t>Enable prospective purchasers to determine liability “up front”</a:t>
            </a: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367925" y="3459130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1502" y="4117575"/>
            <a:ext cx="7941225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Develop a schedule-oriented program that can keep pace with real estate transactions</a:t>
            </a:r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367925" y="4136550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83932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Text"/>
          <p:cNvSpPr txBox="1"/>
          <p:nvPr/>
        </p:nvSpPr>
        <p:spPr>
          <a:xfrm>
            <a:off x="414683" y="805647"/>
            <a:ext cx="4481167" cy="8925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Renovation of the EC Crossett Youth Center in Crossett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DEQ provided assessments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31" y="282611"/>
            <a:ext cx="4500219" cy="40945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2700" b="1" cap="all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Former brownfield sites</a:t>
            </a:r>
          </a:p>
        </p:txBody>
      </p:sp>
      <p:sp>
        <p:nvSpPr>
          <p:cNvPr id="12" name="Footer Text"/>
          <p:cNvSpPr txBox="1"/>
          <p:nvPr/>
        </p:nvSpPr>
        <p:spPr>
          <a:xfrm>
            <a:off x="414683" y="3491697"/>
            <a:ext cx="4481167" cy="8925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Renovation of the former Smith Hospital in Paris, 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DEQ provided cleanup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683" y="1874117"/>
            <a:ext cx="4481167" cy="1395266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/>
          </a:p>
        </p:txBody>
      </p:sp>
      <p:sp>
        <p:nvSpPr>
          <p:cNvPr id="15" name="Footer Text"/>
          <p:cNvSpPr txBox="1"/>
          <p:nvPr/>
        </p:nvSpPr>
        <p:spPr>
          <a:xfrm>
            <a:off x="414684" y="1940972"/>
            <a:ext cx="4481166" cy="1261884"/>
          </a:xfrm>
          <a:prstGeom prst="rect">
            <a:avLst/>
          </a:prstGeom>
          <a:noFill/>
        </p:spPr>
        <p:txBody>
          <a:bodyPr wrap="square" lIns="182880" tIns="182880" rIns="182880" bIns="182880" rtlCol="0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 pitchFamily="34" charset="0"/>
              </a:rPr>
              <a:t>Ongoing construction of the Sultana Disaster Museum in Marion, 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>
                <a:solidFill>
                  <a:schemeClr val="bg1"/>
                </a:solidFill>
                <a:cs typeface="Calibri" pitchFamily="34" charset="0"/>
              </a:rPr>
              <a:t>DEQ provided assessment and cleanup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5672517" y="3172078"/>
            <a:ext cx="3366288" cy="1971421"/>
          </a:xfrm>
          <a:prstGeom prst="rect">
            <a:avLst/>
          </a:prstGeom>
        </p:spPr>
        <p:txBody>
          <a:bodyPr lIns="91440" tIns="91440" rIns="91440" bIns="9144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>
                <a:solidFill>
                  <a:schemeClr val="bg1"/>
                </a:solidFill>
                <a:ea typeface="Microsoft YaHei" pitchFamily="34" charset="-122"/>
                <a:cs typeface="Segoe UI" panose="020b0502040204020203" pitchFamily="34" charset="0"/>
              </a:rPr>
              <a:t>Once threatening to environmental and public health, these sites have been returned to the communities, thanks to the Brownfield Program!</a:t>
            </a:r>
          </a:p>
        </p:txBody>
      </p:sp>
    </p:spTree>
    <p:extLst>
      <p:ext uri="{BB962C8B-B14F-4D97-AF65-F5344CB8AC3E}">
        <p14:creationId xmlns:p14="http://schemas.microsoft.com/office/powerpoint/2010/main" val="114919355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52415D4-505E-5B6F-08FF-A69A7ED71FF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" name="Picture Placeholder 20">
            <a:extLst>
              <a:ext uri="{FF2B5EF4-FFF2-40B4-BE49-F238E27FC236}">
                <a16:creationId xmlns:a16="http://schemas.microsoft.com/office/drawing/2014/main" id="{700105CF-93B3-B534-1E69-4F281F0E9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8051FA-1CDF-FE5D-C077-85EFA00C5603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B6C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0D28CE-F6CB-2316-6E18-3EE61DE8207B}"/>
              </a:ext>
            </a:extLst>
          </p:cNvPr>
          <p:cNvGrpSpPr/>
          <p:nvPr/>
        </p:nvGrpSpPr>
        <p:grpSpPr>
          <a:xfrm>
            <a:off x="1539706" y="1924049"/>
            <a:ext cx="6064589" cy="1295402"/>
            <a:chOff x="1468876" y="1924047"/>
            <a:chExt cx="6064589" cy="1295402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B4CCB1D-CDE9-3D29-6C14-8519AECE0C24}"/>
                </a:ext>
              </a:extLst>
            </p:cNvPr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329C312-0732-9DC4-63AF-80333DAD8690}"/>
                </a:ext>
              </a:extLst>
            </p:cNvPr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3F6FEC0F-8409-FCE4-6969-86DC2BFA2BAF}"/>
              </a:ext>
            </a:extLst>
          </p:cNvPr>
          <p:cNvSpPr txBox="1"/>
          <p:nvPr/>
        </p:nvSpPr>
        <p:spPr>
          <a:xfrm>
            <a:off x="1717829" y="2294750"/>
            <a:ext cx="570834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cap="all">
                <a:latin typeface="+mj-lt"/>
                <a:ea typeface="Microsoft YaHei" pitchFamily="34" charset="-122"/>
                <a:cs typeface="Segoe UI" panose="020b0502040204020203" pitchFamily="34" charset="0"/>
              </a:rPr>
              <a:t>SWIFR PRogram</a:t>
            </a:r>
            <a:endParaRPr lang="en-US" sz="1200" b="1" cap="all"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ED9EF62-C23E-1D5F-0FF5-8F59D461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856" y="4053706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03874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C7B2A218-4B46-F490-4E26-DBA7DA6309A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82E783A5-26DA-A8CF-96CD-09EF86D4C17C}"/>
              </a:ext>
            </a:extLst>
          </p:cNvPr>
          <p:cNvSpPr txBox="1"/>
          <p:nvPr/>
        </p:nvSpPr>
        <p:spPr>
          <a:xfrm>
            <a:off x="730653" y="1638258"/>
            <a:ext cx="468631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Develop or update plans to advance post-consumer materials management. </a:t>
            </a:r>
            <a:endParaRPr lang="en-US" sz="1800" b="1" cap="all">
              <a:solidFill>
                <a:schemeClr val="accent2"/>
              </a:solidFill>
              <a:latin typeface="+mn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8621B-2B76-E0FD-4E1F-0DD7043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1" y="282611"/>
            <a:ext cx="5098084" cy="59412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2400" b="1" cap="all">
                <a:ea typeface="Microsoft YaHei" pitchFamily="34" charset="-122"/>
                <a:cs typeface="Segoe UI" panose="020b0502040204020203" pitchFamily="34" charset="0"/>
              </a:rPr>
              <a:t>SWIFR grant funding can be used for 3 categories of activities</a:t>
            </a:r>
            <a:endParaRPr lang="en-US" sz="2400" b="1" cap="all">
              <a:solidFill>
                <a:srgbClr val="00B6C9"/>
              </a:solidFill>
              <a:ea typeface="Microsoft YaHei" pitchFamily="34" charset="-122"/>
              <a:cs typeface="Segoe UI" panose="020b0502040204020203" pitchFamily="34" charset="0"/>
            </a:endParaRPr>
          </a:p>
        </p:txBody>
      </p:sp>
      <p:pic>
        <p:nvPicPr>
          <p:cNvPr id="13" name="Picture Placeholder 13">
            <a:extLst>
              <a:ext uri="{FF2B5EF4-FFF2-40B4-BE49-F238E27FC236}">
                <a16:creationId xmlns:a16="http://schemas.microsoft.com/office/drawing/2014/main" id="{B42C4979-4FBF-78A5-4FC9-E094C7FCF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48169"/>
          <a:stretch>
            <a:fillRect/>
          </a:stretch>
        </p:blipFill>
        <p:spPr>
          <a:xfrm>
            <a:off x="5793877" y="0"/>
            <a:ext cx="3350123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452BF9A2-DEA4-57F7-33B5-74670E6659DB}"/>
              </a:ext>
            </a:extLst>
          </p:cNvPr>
          <p:cNvSpPr txBox="1"/>
          <p:nvPr/>
        </p:nvSpPr>
        <p:spPr>
          <a:xfrm>
            <a:off x="730653" y="4002996"/>
            <a:ext cx="468631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Support the state-led implementation of plans.</a:t>
            </a:r>
            <a:endParaRPr lang="en-US" sz="1800" b="1" cap="all">
              <a:solidFill>
                <a:schemeClr val="accent2"/>
              </a:solidFill>
              <a:latin typeface="+mn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6C8193A6-CA44-8C58-F758-77BF4AE68218}"/>
              </a:ext>
            </a:extLst>
          </p:cNvPr>
          <p:cNvSpPr>
            <a:spLocks noEditPoints="1"/>
          </p:cNvSpPr>
          <p:nvPr/>
        </p:nvSpPr>
        <p:spPr bwMode="auto">
          <a:xfrm>
            <a:off x="315647" y="2425445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5DBB3-B7F0-6059-624D-67E9F0D0CC1B}"/>
              </a:ext>
            </a:extLst>
          </p:cNvPr>
          <p:cNvSpPr txBox="1"/>
          <p:nvPr/>
        </p:nvSpPr>
        <p:spPr>
          <a:xfrm>
            <a:off x="730653" y="2358962"/>
            <a:ext cx="4317493" cy="14773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800" b="1">
                <a:solidFill>
                  <a:schemeClr val="accent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Develop, strengthen, and/or implement comprehensive data collection efforts that demonstrate progress towards the National Recycling Goal and Food Loss and Waste Reduction Goal</a:t>
            </a:r>
            <a:r>
              <a:rPr lang="en-US" sz="1800">
                <a:solidFill>
                  <a:schemeClr val="accent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37D5F989-66AF-E16A-E597-93F0B0F7E47D}"/>
              </a:ext>
            </a:extLst>
          </p:cNvPr>
          <p:cNvSpPr>
            <a:spLocks noEditPoints="1"/>
          </p:cNvSpPr>
          <p:nvPr/>
        </p:nvSpPr>
        <p:spPr bwMode="auto">
          <a:xfrm>
            <a:off x="315647" y="1643095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AD49247C-A82C-F54A-06DB-8B854A9877FF}"/>
              </a:ext>
            </a:extLst>
          </p:cNvPr>
          <p:cNvSpPr>
            <a:spLocks noEditPoints="1"/>
          </p:cNvSpPr>
          <p:nvPr/>
        </p:nvSpPr>
        <p:spPr bwMode="auto">
          <a:xfrm>
            <a:off x="315647" y="4002996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B6FC340E-300F-15F2-0D3B-A9B19ACE0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r="22276"/>
          <a:stretch>
            <a:fillRect/>
          </a:stretch>
        </p:blipFill>
        <p:spPr>
          <a:xfrm>
            <a:off x="5797113" y="0"/>
            <a:ext cx="3346887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3222591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85AA10C-0B60-64B4-618E-E8A54850292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EE5A9C-C485-5C3E-DC5C-4F51CF77841C}"/>
              </a:ext>
            </a:extLst>
          </p:cNvPr>
          <p:cNvSpPr/>
          <p:nvPr/>
        </p:nvSpPr>
        <p:spPr>
          <a:xfrm>
            <a:off x="0" y="1"/>
            <a:ext cx="9144000" cy="1927274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E33D-5D6A-D033-BB55-8A936507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6" y="282611"/>
            <a:ext cx="8368363" cy="409459"/>
          </a:xfrm>
        </p:spPr>
        <p:txBody>
          <a:bodyPr anchor="t">
            <a:noAutofit/>
          </a:bodyPr>
          <a:lstStyle/>
          <a:p>
            <a:pPr algn="ctr"/>
            <a:r>
              <a:rPr lang="en-US" sz="2500" b="1" cap="all">
                <a:ea typeface="Microsoft YaHei" pitchFamily="34" charset="-122"/>
                <a:cs typeface="Segoe UI" panose="020b0502040204020203" pitchFamily="34" charset="0"/>
              </a:rPr>
              <a:t>Statewide solid waste management plan</a:t>
            </a:r>
            <a:br>
              <a:rPr lang="en-US" sz="2300" b="1" cap="all">
                <a:ea typeface="Microsoft YaHei" pitchFamily="34" charset="-122"/>
                <a:cs typeface="Segoe UI" panose="020b0502040204020203" pitchFamily="34" charset="0"/>
              </a:rPr>
            </a:br>
            <a:endParaRPr lang="en-US" sz="2300" b="1" cap="all"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4BBD3C-7C97-BF09-2F02-B18844D67DFE}"/>
              </a:ext>
            </a:extLst>
          </p:cNvPr>
          <p:cNvSpPr/>
          <p:nvPr/>
        </p:nvSpPr>
        <p:spPr>
          <a:xfrm>
            <a:off x="644829" y="750190"/>
            <a:ext cx="7277794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 pitchFamily="34" charset="0"/>
              </a:rPr>
              <a:t>Act 1376 of 2001 – Division of Environmental Quality has the responsibility of developing the Statewide Solid Waste Management Plan (SSWMP), which gives emphasis to regional planning.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E0D87E-232F-4BBB-AC41-554250BC46B8}"/>
              </a:ext>
            </a:extLst>
          </p:cNvPr>
          <p:cNvSpPr/>
          <p:nvPr/>
        </p:nvSpPr>
        <p:spPr>
          <a:xfrm>
            <a:off x="644829" y="1985871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Regional Solid Waste Management Boards address the solid waste needs of the state within their geographical area.</a:t>
            </a:r>
          </a:p>
        </p:txBody>
      </p:sp>
      <p:sp>
        <p:nvSpPr>
          <p:cNvPr id="61" name="Freeform 45">
            <a:extLst>
              <a:ext uri="{FF2B5EF4-FFF2-40B4-BE49-F238E27FC236}">
                <a16:creationId xmlns:a16="http://schemas.microsoft.com/office/drawing/2014/main" id="{7BD445ED-E881-A52A-4E08-F4551A64123E}"/>
              </a:ext>
            </a:extLst>
          </p:cNvPr>
          <p:cNvSpPr>
            <a:spLocks noEditPoints="1"/>
          </p:cNvSpPr>
          <p:nvPr/>
        </p:nvSpPr>
        <p:spPr bwMode="auto">
          <a:xfrm>
            <a:off x="294111" y="2025090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6B8AD1-6417-0934-58CC-6FE208B0F6E1}"/>
              </a:ext>
            </a:extLst>
          </p:cNvPr>
          <p:cNvSpPr/>
          <p:nvPr/>
        </p:nvSpPr>
        <p:spPr>
          <a:xfrm>
            <a:off x="644829" y="2753664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development and implementation of a SSWMP is necessary to maximize the efficiency of regional solid waste management systems.</a:t>
            </a:r>
          </a:p>
        </p:txBody>
      </p:sp>
      <p:sp>
        <p:nvSpPr>
          <p:cNvPr id="63" name="Freeform 45">
            <a:extLst>
              <a:ext uri="{FF2B5EF4-FFF2-40B4-BE49-F238E27FC236}">
                <a16:creationId xmlns:a16="http://schemas.microsoft.com/office/drawing/2014/main" id="{AFFBD80C-7E94-4A51-F317-1EFC42C8F4B4}"/>
              </a:ext>
            </a:extLst>
          </p:cNvPr>
          <p:cNvSpPr>
            <a:spLocks noEditPoints="1"/>
          </p:cNvSpPr>
          <p:nvPr/>
        </p:nvSpPr>
        <p:spPr bwMode="auto">
          <a:xfrm>
            <a:off x="294110" y="2766828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507BA26-3BA1-7F75-5A58-DAF221A7BC71}"/>
              </a:ext>
            </a:extLst>
          </p:cNvPr>
          <p:cNvSpPr/>
          <p:nvPr/>
        </p:nvSpPr>
        <p:spPr>
          <a:xfrm>
            <a:off x="644829" y="3562313"/>
            <a:ext cx="7941225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SSWMP establishes minimum requirements for all regional solid waste management plans, including requirements for: </a:t>
            </a:r>
            <a:r>
              <a:rPr lang="en-US" sz="1800">
                <a:solidFill>
                  <a:schemeClr val="accent3">
                    <a:lumMod val="75000"/>
                  </a:schemeClr>
                </a:solidFill>
                <a:cs typeface="Calibri" pitchFamily="34" charset="0"/>
              </a:rPr>
              <a:t>strategic planning; reporting; public notice and participation; services; and solutions to problems and issues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65" name="Freeform 45">
            <a:extLst>
              <a:ext uri="{FF2B5EF4-FFF2-40B4-BE49-F238E27FC236}">
                <a16:creationId xmlns:a16="http://schemas.microsoft.com/office/drawing/2014/main" id="{26203184-A853-0EAD-CD87-339567415199}"/>
              </a:ext>
            </a:extLst>
          </p:cNvPr>
          <p:cNvSpPr>
            <a:spLocks noEditPoints="1"/>
          </p:cNvSpPr>
          <p:nvPr/>
        </p:nvSpPr>
        <p:spPr bwMode="auto">
          <a:xfrm>
            <a:off x="294110" y="3606381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4895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546B6FC-8BE5-E231-A32B-4A2D9427B5D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05740E-0864-392F-EFF2-BF56E9B0711B}"/>
              </a:ext>
            </a:extLst>
          </p:cNvPr>
          <p:cNvSpPr/>
          <p:nvPr/>
        </p:nvSpPr>
        <p:spPr>
          <a:xfrm>
            <a:off x="0" y="1"/>
            <a:ext cx="9144000" cy="1273283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94F09-313D-A861-6E80-14545D68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6" y="282611"/>
            <a:ext cx="8368363" cy="409459"/>
          </a:xfrm>
        </p:spPr>
        <p:txBody>
          <a:bodyPr anchor="t">
            <a:noAutofit/>
          </a:bodyPr>
          <a:lstStyle/>
          <a:p>
            <a:pPr algn="ctr"/>
            <a:r>
              <a:rPr lang="en-US" sz="2500" b="1" cap="all">
                <a:ea typeface="Microsoft YaHei" pitchFamily="34" charset="-122"/>
                <a:cs typeface="Segoe UI" panose="020b0502040204020203" pitchFamily="34" charset="0"/>
              </a:rPr>
              <a:t>Statewide solid waste management plan (cont.)</a:t>
            </a:r>
            <a:br>
              <a:rPr lang="en-US" sz="2300" b="1" cap="all">
                <a:ea typeface="Microsoft YaHei" pitchFamily="34" charset="-122"/>
                <a:cs typeface="Segoe UI" panose="020b0502040204020203" pitchFamily="34" charset="0"/>
              </a:rPr>
            </a:br>
            <a:endParaRPr lang="en-US" sz="2300" b="1" cap="all"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529181-0384-B395-BD92-16D2A567F9E9}"/>
              </a:ext>
            </a:extLst>
          </p:cNvPr>
          <p:cNvSpPr/>
          <p:nvPr/>
        </p:nvSpPr>
        <p:spPr>
          <a:xfrm>
            <a:off x="708132" y="1306463"/>
            <a:ext cx="7941225" cy="19389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Six (6) major goal areas were established: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Collection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Disposal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Recycling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Waste Reduction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Special Materials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Education </a:t>
            </a:r>
          </a:p>
        </p:txBody>
      </p:sp>
      <p:sp>
        <p:nvSpPr>
          <p:cNvPr id="61" name="Freeform 45">
            <a:extLst>
              <a:ext uri="{FF2B5EF4-FFF2-40B4-BE49-F238E27FC236}">
                <a16:creationId xmlns:a16="http://schemas.microsoft.com/office/drawing/2014/main" id="{91B0A68F-2B3E-8C3E-A9D7-88A0EECAA17E}"/>
              </a:ext>
            </a:extLst>
          </p:cNvPr>
          <p:cNvSpPr>
            <a:spLocks noEditPoints="1"/>
          </p:cNvSpPr>
          <p:nvPr/>
        </p:nvSpPr>
        <p:spPr bwMode="auto">
          <a:xfrm>
            <a:off x="354365" y="1317236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AAC1E0-487F-BC73-A231-59B199B7CB56}"/>
              </a:ext>
            </a:extLst>
          </p:cNvPr>
          <p:cNvSpPr/>
          <p:nvPr/>
        </p:nvSpPr>
        <p:spPr>
          <a:xfrm>
            <a:off x="708130" y="3409955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development and implementation of a SSWMP is necessary to maximize the efficiency of regional solid waste management systems.</a:t>
            </a:r>
          </a:p>
        </p:txBody>
      </p:sp>
      <p:sp>
        <p:nvSpPr>
          <p:cNvPr id="63" name="Freeform 45">
            <a:extLst>
              <a:ext uri="{FF2B5EF4-FFF2-40B4-BE49-F238E27FC236}">
                <a16:creationId xmlns:a16="http://schemas.microsoft.com/office/drawing/2014/main" id="{CF505D43-AFA6-41E9-C8B3-B98843718AE6}"/>
              </a:ext>
            </a:extLst>
          </p:cNvPr>
          <p:cNvSpPr>
            <a:spLocks noEditPoints="1"/>
          </p:cNvSpPr>
          <p:nvPr/>
        </p:nvSpPr>
        <p:spPr bwMode="auto">
          <a:xfrm>
            <a:off x="335936" y="3430512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42C63B-66D5-2342-8C95-2A60A2E9D3A3}"/>
              </a:ext>
            </a:extLst>
          </p:cNvPr>
          <p:cNvSpPr/>
          <p:nvPr/>
        </p:nvSpPr>
        <p:spPr>
          <a:xfrm>
            <a:off x="708131" y="4128454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First plan under this legislation was implemented in 2003. The most recent revision was 2014.</a:t>
            </a:r>
          </a:p>
        </p:txBody>
      </p:sp>
      <p:sp>
        <p:nvSpPr>
          <p:cNvPr id="65" name="Freeform 45">
            <a:extLst>
              <a:ext uri="{FF2B5EF4-FFF2-40B4-BE49-F238E27FC236}">
                <a16:creationId xmlns:a16="http://schemas.microsoft.com/office/drawing/2014/main" id="{33B04E17-B6B3-DB97-FE59-C2DE876CB3E1}"/>
              </a:ext>
            </a:extLst>
          </p:cNvPr>
          <p:cNvSpPr>
            <a:spLocks noEditPoints="1"/>
          </p:cNvSpPr>
          <p:nvPr/>
        </p:nvSpPr>
        <p:spPr bwMode="auto">
          <a:xfrm>
            <a:off x="354365" y="4128454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62283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DE413DA2-4E40-F439-51BB-B8B8861457A9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BE981-B606-0E7B-CCAF-72633056C2F2}"/>
              </a:ext>
            </a:extLst>
          </p:cNvPr>
          <p:cNvSpPr/>
          <p:nvPr/>
        </p:nvSpPr>
        <p:spPr bwMode="auto">
          <a:xfrm>
            <a:off x="0" y="0"/>
            <a:ext cx="9144000" cy="11520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6C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5B96D-9C38-94FF-4656-4C94C21D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WHY UPDATE THE PLAN NOW?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3FCE12D-0110-120D-BC25-D44B6A31C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59218"/>
              </p:ext>
            </p:extLst>
          </p:nvPr>
        </p:nvGraphicFramePr>
        <p:xfrm>
          <a:off x="280500" y="1322363"/>
          <a:ext cx="8583000" cy="3453619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3620669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996B416E-8ECF-C7D9-343F-4B316E8A880D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45F3C6-8C40-B87E-D7E8-83E63E76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4499"/>
            <a:ext cx="8368363" cy="409459"/>
          </a:xfrm>
        </p:spPr>
        <p:txBody>
          <a:bodyPr anchor="t">
            <a:noAutofit/>
          </a:bodyPr>
          <a:lstStyle/>
          <a:p>
            <a:r>
              <a:rPr lang="en-US" sz="3200" cap="all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Segoe UI" panose="020b0502040204020203" pitchFamily="34" charset="0"/>
              </a:rPr>
              <a:t>Progress &amp; next steps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96A2F-0D0E-C50C-CDA0-673E7C1FA8F9}"/>
              </a:ext>
            </a:extLst>
          </p:cNvPr>
          <p:cNvSpPr/>
          <p:nvPr/>
        </p:nvSpPr>
        <p:spPr>
          <a:xfrm>
            <a:off x="381000" y="2355850"/>
            <a:ext cx="2020936" cy="210766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8A73E-9892-3369-FA9C-B27B0EC1887A}"/>
              </a:ext>
            </a:extLst>
          </p:cNvPr>
          <p:cNvSpPr/>
          <p:nvPr/>
        </p:nvSpPr>
        <p:spPr>
          <a:xfrm>
            <a:off x="6726656" y="2355850"/>
            <a:ext cx="2020936" cy="210766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28022-A373-1914-5AF5-2D82701AD42F}"/>
              </a:ext>
            </a:extLst>
          </p:cNvPr>
          <p:cNvSpPr/>
          <p:nvPr/>
        </p:nvSpPr>
        <p:spPr>
          <a:xfrm>
            <a:off x="4611438" y="2355850"/>
            <a:ext cx="2020936" cy="210766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8C2D6-512D-1A41-A83B-52C2B010AF13}"/>
              </a:ext>
            </a:extLst>
          </p:cNvPr>
          <p:cNvSpPr/>
          <p:nvPr/>
        </p:nvSpPr>
        <p:spPr>
          <a:xfrm>
            <a:off x="2496219" y="2355850"/>
            <a:ext cx="2020936" cy="210766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1DF96D-C815-FBB7-6B94-3A2EAC03C037}"/>
              </a:ext>
            </a:extLst>
          </p:cNvPr>
          <p:cNvSpPr/>
          <p:nvPr/>
        </p:nvSpPr>
        <p:spPr>
          <a:xfrm>
            <a:off x="915218" y="1206420"/>
            <a:ext cx="952500" cy="95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BE9674-FF2C-FC65-AA1B-E809BEAD5B3E}"/>
              </a:ext>
            </a:extLst>
          </p:cNvPr>
          <p:cNvSpPr/>
          <p:nvPr/>
        </p:nvSpPr>
        <p:spPr>
          <a:xfrm>
            <a:off x="3030437" y="1206420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1EC8E-A906-5839-4CA8-60E230DD3E84}"/>
              </a:ext>
            </a:extLst>
          </p:cNvPr>
          <p:cNvSpPr/>
          <p:nvPr/>
        </p:nvSpPr>
        <p:spPr>
          <a:xfrm>
            <a:off x="5145656" y="1206420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35976B-3678-8350-0748-FE21CA7862AA}"/>
              </a:ext>
            </a:extLst>
          </p:cNvPr>
          <p:cNvSpPr/>
          <p:nvPr/>
        </p:nvSpPr>
        <p:spPr>
          <a:xfrm>
            <a:off x="7260874" y="120642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04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13F99A-A447-90D7-47ED-040B207D2B7D}"/>
              </a:ext>
            </a:extLst>
          </p:cNvPr>
          <p:cNvGrpSpPr/>
          <p:nvPr/>
        </p:nvGrpSpPr>
        <p:grpSpPr>
          <a:xfrm>
            <a:off x="868965" y="1147370"/>
            <a:ext cx="1988535" cy="1045006"/>
            <a:chOff x="868965" y="1109270"/>
            <a:chExt cx="1988535" cy="104500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A60294-507F-DDCE-CCA6-77A8557D5167}"/>
                </a:ext>
              </a:extLst>
            </p:cNvPr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7C752D4C-CBA3-B7A1-140F-5CBA0B943CE0}"/>
                </a:ext>
              </a:extLst>
            </p:cNvPr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6F5C48-6F1A-3994-2928-59A392DE724A}"/>
              </a:ext>
            </a:extLst>
          </p:cNvPr>
          <p:cNvGrpSpPr/>
          <p:nvPr/>
        </p:nvGrpSpPr>
        <p:grpSpPr>
          <a:xfrm flipV="1">
            <a:off x="2978320" y="1147370"/>
            <a:ext cx="1988535" cy="1045006"/>
            <a:chOff x="868965" y="1109270"/>
            <a:chExt cx="1988535" cy="104500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94E9A2D-6BF0-B554-31C6-B1A3B1D92227}"/>
                </a:ext>
              </a:extLst>
            </p:cNvPr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B0FEFF58-B736-3E70-DE17-F12C783B8CD5}"/>
                </a:ext>
              </a:extLst>
            </p:cNvPr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0EEC91-9CEF-8990-7CA9-872E869F6F36}"/>
              </a:ext>
            </a:extLst>
          </p:cNvPr>
          <p:cNvGrpSpPr/>
          <p:nvPr/>
        </p:nvGrpSpPr>
        <p:grpSpPr>
          <a:xfrm>
            <a:off x="5105308" y="1147370"/>
            <a:ext cx="1988535" cy="1045006"/>
            <a:chOff x="868965" y="1109270"/>
            <a:chExt cx="1988535" cy="104500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4BB71C0-6FAD-77A8-277D-C96E1A88EA4A}"/>
                </a:ext>
              </a:extLst>
            </p:cNvPr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4705AF3-8D14-FB72-515C-88EABC3EC90C}"/>
                </a:ext>
              </a:extLst>
            </p:cNvPr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C95289E-9C3F-693A-28CD-66A8381022FB}"/>
              </a:ext>
            </a:extLst>
          </p:cNvPr>
          <p:cNvSpPr/>
          <p:nvPr/>
        </p:nvSpPr>
        <p:spPr>
          <a:xfrm>
            <a:off x="563599" y="2610259"/>
            <a:ext cx="167965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Send out survey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21A3D2-8CC2-A644-6ED3-46ADBB4F1FBB}"/>
              </a:ext>
            </a:extLst>
          </p:cNvPr>
          <p:cNvSpPr/>
          <p:nvPr/>
        </p:nvSpPr>
        <p:spPr>
          <a:xfrm>
            <a:off x="2666858" y="2610259"/>
            <a:ext cx="1756013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Conduct Stakeholder meetings throughout the state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607F1D-45BA-FD72-FC15-E07D8C94F097}"/>
              </a:ext>
            </a:extLst>
          </p:cNvPr>
          <p:cNvSpPr/>
          <p:nvPr/>
        </p:nvSpPr>
        <p:spPr>
          <a:xfrm>
            <a:off x="6804271" y="2632816"/>
            <a:ext cx="1865705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Update the solidwaste management plan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9E33-8B42-8F8A-D3E5-1500BDEFB304}"/>
              </a:ext>
            </a:extLst>
          </p:cNvPr>
          <p:cNvSpPr/>
          <p:nvPr/>
        </p:nvSpPr>
        <p:spPr>
          <a:xfrm>
            <a:off x="4782077" y="2632816"/>
            <a:ext cx="1679657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Analyze survey results and public input</a:t>
            </a:r>
          </a:p>
        </p:txBody>
      </p:sp>
    </p:spTree>
    <p:extLst>
      <p:ext uri="{BB962C8B-B14F-4D97-AF65-F5344CB8AC3E}">
        <p14:creationId xmlns:p14="http://schemas.microsoft.com/office/powerpoint/2010/main" val="2373385583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95D0D-E11B-3E3A-6DD8-431BBD3DE8FB}"/>
              </a:ext>
            </a:extLst>
          </p:cNvPr>
          <p:cNvSpPr/>
          <p:nvPr/>
        </p:nvSpPr>
        <p:spPr>
          <a:xfrm>
            <a:off x="0" y="0"/>
            <a:ext cx="4016326" cy="1756433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2CBF39-58CA-3B07-D3CF-213CD8C5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/>
          <a:stretch>
            <a:fillRect/>
          </a:stretch>
        </p:blipFill>
        <p:spPr bwMode="auto">
          <a:xfrm>
            <a:off x="0" y="1756433"/>
            <a:ext cx="4016326" cy="33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6F6DF-9978-59BE-6874-49A50F2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3" y="673487"/>
            <a:ext cx="3593554" cy="40945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SURVEY QUESTIONS</a:t>
            </a:r>
          </a:p>
        </p:txBody>
      </p:sp>
      <p:sp>
        <p:nvSpPr>
          <p:cNvPr id="2" name="Freeform 45">
            <a:extLst>
              <a:ext uri="{FF2B5EF4-FFF2-40B4-BE49-F238E27FC236}">
                <a16:creationId xmlns:a16="http://schemas.microsoft.com/office/drawing/2014/main" id="{66113136-2F37-020C-385A-C2A3CB93339E}"/>
              </a:ext>
            </a:extLst>
          </p:cNvPr>
          <p:cNvSpPr>
            <a:spLocks noEditPoints="1"/>
          </p:cNvSpPr>
          <p:nvPr/>
        </p:nvSpPr>
        <p:spPr bwMode="auto">
          <a:xfrm>
            <a:off x="4271972" y="296864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C59BE-2F1B-3E3E-85F1-40995E4FD85E}"/>
              </a:ext>
            </a:extLst>
          </p:cNvPr>
          <p:cNvSpPr/>
          <p:nvPr/>
        </p:nvSpPr>
        <p:spPr>
          <a:xfrm>
            <a:off x="4695456" y="296864"/>
            <a:ext cx="382934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858585"/>
                </a:solidFill>
                <a:cs typeface="Calibri" pitchFamily="34" charset="0"/>
              </a:rPr>
              <a:t>What are some successful recycling opportunities you have seen or been a part of in Arkansas? </a:t>
            </a: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1FACB065-51B6-5B99-53CA-ABFEE28199B7}"/>
              </a:ext>
            </a:extLst>
          </p:cNvPr>
          <p:cNvSpPr>
            <a:spLocks noEditPoints="1"/>
          </p:cNvSpPr>
          <p:nvPr/>
        </p:nvSpPr>
        <p:spPr bwMode="auto">
          <a:xfrm>
            <a:off x="4285537" y="1429133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1BFB0-97A4-AF25-844E-E3AABE9A23E4}"/>
              </a:ext>
            </a:extLst>
          </p:cNvPr>
          <p:cNvSpPr/>
          <p:nvPr/>
        </p:nvSpPr>
        <p:spPr>
          <a:xfrm>
            <a:off x="4695456" y="1429133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858585"/>
                </a:solidFill>
                <a:cs typeface="Calibri" pitchFamily="34" charset="0"/>
              </a:rPr>
              <a:t>What areas of the state do you believe lack recycling? </a:t>
            </a: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41594DF3-AE04-24DB-2CBC-EECD6BE30E1E}"/>
              </a:ext>
            </a:extLst>
          </p:cNvPr>
          <p:cNvSpPr>
            <a:spLocks noEditPoints="1"/>
          </p:cNvSpPr>
          <p:nvPr/>
        </p:nvSpPr>
        <p:spPr bwMode="auto">
          <a:xfrm>
            <a:off x="4285537" y="2317810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654BB896-E7C8-B09D-B935-5B579D4092A1}"/>
              </a:ext>
            </a:extLst>
          </p:cNvPr>
          <p:cNvSpPr>
            <a:spLocks noEditPoints="1"/>
          </p:cNvSpPr>
          <p:nvPr/>
        </p:nvSpPr>
        <p:spPr bwMode="auto">
          <a:xfrm>
            <a:off x="4302241" y="3204413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39B67F-9358-2C2F-728D-459EED6F042A}"/>
              </a:ext>
            </a:extLst>
          </p:cNvPr>
          <p:cNvSpPr/>
          <p:nvPr/>
        </p:nvSpPr>
        <p:spPr>
          <a:xfrm>
            <a:off x="4695456" y="2315182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858585"/>
                </a:solidFill>
                <a:cs typeface="Calibri" pitchFamily="34" charset="0"/>
              </a:rPr>
              <a:t>How do you believe recycling and solid waste management can be improved?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40D7E-D6B0-0894-F062-82055617469C}"/>
              </a:ext>
            </a:extLst>
          </p:cNvPr>
          <p:cNvSpPr/>
          <p:nvPr/>
        </p:nvSpPr>
        <p:spPr>
          <a:xfrm>
            <a:off x="4695456" y="3204413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858585"/>
                </a:solidFill>
                <a:cs typeface="Calibri" pitchFamily="34" charset="0"/>
              </a:rPr>
              <a:t>What are effective ways of educating others on how to recycle? </a:t>
            </a: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47268FAE-0ED9-2065-31C6-968064F57FE0}"/>
              </a:ext>
            </a:extLst>
          </p:cNvPr>
          <p:cNvSpPr>
            <a:spLocks noEditPoints="1"/>
          </p:cNvSpPr>
          <p:nvPr/>
        </p:nvSpPr>
        <p:spPr bwMode="auto">
          <a:xfrm>
            <a:off x="4279392" y="4093644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62729-1CF2-52B4-EC5D-867AE8DE4776}"/>
              </a:ext>
            </a:extLst>
          </p:cNvPr>
          <p:cNvSpPr/>
          <p:nvPr/>
        </p:nvSpPr>
        <p:spPr>
          <a:xfrm>
            <a:off x="4695456" y="4093644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858585"/>
                </a:solidFill>
                <a:cs typeface="Calibri" pitchFamily="34" charset="0"/>
              </a:rPr>
              <a:t>What would engage you and those around you to recycle more at work or at home? </a:t>
            </a:r>
          </a:p>
        </p:txBody>
      </p:sp>
    </p:spTree>
    <p:extLst>
      <p:ext uri="{BB962C8B-B14F-4D97-AF65-F5344CB8AC3E}">
        <p14:creationId xmlns:p14="http://schemas.microsoft.com/office/powerpoint/2010/main" val="2854670061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4AC7546C-753C-1459-5A8C-BACBBE9A0678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6F7528-80E1-4711-ED92-8B4D210E7C41}"/>
              </a:ext>
            </a:extLst>
          </p:cNvPr>
          <p:cNvSpPr/>
          <p:nvPr/>
        </p:nvSpPr>
        <p:spPr>
          <a:xfrm>
            <a:off x="0" y="0"/>
            <a:ext cx="1492250" cy="5143500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5F376683-44F6-0883-2E73-FC2E7F884C21}"/>
              </a:ext>
            </a:extLst>
          </p:cNvPr>
          <p:cNvSpPr>
            <a:spLocks noEditPoints="1"/>
          </p:cNvSpPr>
          <p:nvPr/>
        </p:nvSpPr>
        <p:spPr bwMode="auto">
          <a:xfrm>
            <a:off x="1954820" y="1103509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DF5ECF-1D70-28B8-D632-213172B00DCB}"/>
              </a:ext>
            </a:extLst>
          </p:cNvPr>
          <p:cNvSpPr/>
          <p:nvPr/>
        </p:nvSpPr>
        <p:spPr>
          <a:xfrm>
            <a:off x="2303201" y="1081537"/>
            <a:ext cx="6245397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cap="all">
                <a:solidFill>
                  <a:schemeClr val="accent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FOIA, legislative process, and environmental laws</a:t>
            </a: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56D7ACD2-84F0-ACA2-C0CB-E63C3D66B170}"/>
              </a:ext>
            </a:extLst>
          </p:cNvPr>
          <p:cNvSpPr>
            <a:spLocks noEditPoints="1"/>
          </p:cNvSpPr>
          <p:nvPr/>
        </p:nvSpPr>
        <p:spPr bwMode="auto">
          <a:xfrm>
            <a:off x="1948479" y="2466997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B3A54-1241-8FAB-0E63-8B6365760F64}"/>
              </a:ext>
            </a:extLst>
          </p:cNvPr>
          <p:cNvSpPr/>
          <p:nvPr/>
        </p:nvSpPr>
        <p:spPr>
          <a:xfrm>
            <a:off x="2303201" y="2445027"/>
            <a:ext cx="6245396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cap="all">
                <a:solidFill>
                  <a:schemeClr val="accent2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Remedial action and brownfield</a:t>
            </a:r>
            <a:endParaRPr lang="en-US" sz="2000" cap="all">
              <a:solidFill>
                <a:schemeClr val="accent2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934671E6-626F-849D-E3E8-5DDC9B9A08CF}"/>
              </a:ext>
            </a:extLst>
          </p:cNvPr>
          <p:cNvSpPr>
            <a:spLocks noEditPoints="1"/>
          </p:cNvSpPr>
          <p:nvPr/>
        </p:nvSpPr>
        <p:spPr bwMode="auto">
          <a:xfrm>
            <a:off x="1948478" y="3586342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B2529-B7A4-7242-A0FB-E7C8D038B0BE}"/>
              </a:ext>
            </a:extLst>
          </p:cNvPr>
          <p:cNvSpPr/>
          <p:nvPr/>
        </p:nvSpPr>
        <p:spPr>
          <a:xfrm>
            <a:off x="2310137" y="3570053"/>
            <a:ext cx="6245396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cap="all">
                <a:solidFill>
                  <a:schemeClr val="accent3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SWIFR Program</a:t>
            </a:r>
            <a:endParaRPr lang="en-US" sz="2000" cap="all">
              <a:solidFill>
                <a:schemeClr val="accent3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71854E-1D8C-9E60-2FB1-66BC378282F2}"/>
              </a:ext>
            </a:extLst>
          </p:cNvPr>
          <p:cNvSpPr/>
          <p:nvPr/>
        </p:nvSpPr>
        <p:spPr>
          <a:xfrm>
            <a:off x="1627833" y="715140"/>
            <a:ext cx="1181644" cy="54429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B5B0B3CB-C640-1A16-748D-F9F24366E5B4}"/>
              </a:ext>
            </a:extLst>
          </p:cNvPr>
          <p:cNvSpPr txBox="1"/>
          <p:nvPr/>
        </p:nvSpPr>
        <p:spPr>
          <a:xfrm>
            <a:off x="1627833" y="182078"/>
            <a:ext cx="725490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92BE3-51BE-31F6-C470-67D7271273CE}"/>
              </a:ext>
            </a:extLst>
          </p:cNvPr>
          <p:cNvSpPr/>
          <p:nvPr/>
        </p:nvSpPr>
        <p:spPr>
          <a:xfrm>
            <a:off x="2310138" y="1749200"/>
            <a:ext cx="5893336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Freedom of Information Act (FOIA), how a bill becomes a law, environmental laws passed during the 2025 legislative session.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A5DC0-66F6-218A-9A10-3A4FD9657323}"/>
              </a:ext>
            </a:extLst>
          </p:cNvPr>
          <p:cNvSpPr/>
          <p:nvPr/>
        </p:nvSpPr>
        <p:spPr>
          <a:xfrm>
            <a:off x="2310138" y="2812138"/>
            <a:ext cx="6063154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Sites remediated through OLR’s Brownfield Program, acres returned to use, importance of remedial action for ancillary sites.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38C757-5186-FA6D-24DA-051638B63829}"/>
              </a:ext>
            </a:extLst>
          </p:cNvPr>
          <p:cNvSpPr/>
          <p:nvPr/>
        </p:nvSpPr>
        <p:spPr>
          <a:xfrm>
            <a:off x="2310137" y="3943247"/>
            <a:ext cx="6245396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Solid Waste Infrastructure for Recycling (SWIFR)</a:t>
            </a:r>
          </a:p>
        </p:txBody>
      </p:sp>
    </p:spTree>
    <p:extLst>
      <p:ext uri="{BB962C8B-B14F-4D97-AF65-F5344CB8AC3E}">
        <p14:creationId xmlns:p14="http://schemas.microsoft.com/office/powerpoint/2010/main" val="3352036827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4499"/>
            <a:ext cx="8368363" cy="409459"/>
          </a:xfrm>
        </p:spPr>
        <p:txBody>
          <a:bodyPr anchor="t">
            <a:noAutofit/>
          </a:bodyPr>
          <a:lstStyle/>
          <a:p>
            <a:r>
              <a:rPr lang="en-US" sz="3200" cap="all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Segoe UI" panose="020b0502040204020203" pitchFamily="34" charset="0"/>
              </a:rPr>
              <a:t>Areas of Focus based on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355850"/>
            <a:ext cx="2020936" cy="210766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6726656" y="2355850"/>
            <a:ext cx="2020936" cy="210766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4611438" y="2355850"/>
            <a:ext cx="2020936" cy="210766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2511627" y="2355849"/>
            <a:ext cx="2020936" cy="210766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Oval 1"/>
          <p:cNvSpPr/>
          <p:nvPr/>
        </p:nvSpPr>
        <p:spPr>
          <a:xfrm>
            <a:off x="915218" y="1206420"/>
            <a:ext cx="952500" cy="95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3030437" y="1206420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5145656" y="1206420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7260874" y="120642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391638" y="2777518"/>
            <a:ext cx="1999660" cy="15824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Advertise!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Involve school districts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What can/can’t be recycled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How to properly recycle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68965" y="1147370"/>
            <a:ext cx="1988535" cy="1045006"/>
            <a:chOff x="868965" y="1109270"/>
            <a:chExt cx="1988535" cy="10450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flipV="1">
            <a:off x="2978320" y="1147370"/>
            <a:ext cx="1988535" cy="1045006"/>
            <a:chOff x="868965" y="1109270"/>
            <a:chExt cx="1988535" cy="1045006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05308" y="1147370"/>
            <a:ext cx="1988535" cy="1045006"/>
            <a:chOff x="868965" y="1109270"/>
            <a:chExt cx="1988535" cy="1045006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3599" y="2470270"/>
            <a:ext cx="167965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Education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2511627" y="2857692"/>
            <a:ext cx="2014490" cy="14157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Increase access in rural areas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Branch out on successes in curbside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Make it easy! 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US" sz="1200" b="1"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90354" y="2470270"/>
            <a:ext cx="202093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Rural Access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4787982" y="2893854"/>
            <a:ext cx="1679657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Economic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Environmental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Quality of life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US" sz="1200" b="1">
              <a:latin typeface="+mn-lt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US" sz="1200" b="1">
              <a:latin typeface="+mn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7967" y="2464588"/>
            <a:ext cx="167965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BENEFITS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6726656" y="2801522"/>
            <a:ext cx="2005525" cy="16619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Legislative changes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Education programs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Statewide campaigns</a:t>
            </a:r>
          </a:p>
          <a:p>
            <a:pPr marL="0" indent="0" algn="ctr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Funding opportunities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en-US" sz="1200" b="1"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11975" y="2464588"/>
            <a:ext cx="1850296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0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GOVT Action</a:t>
            </a:r>
          </a:p>
        </p:txBody>
      </p:sp>
    </p:spTree>
    <p:extLst>
      <p:ext uri="{BB962C8B-B14F-4D97-AF65-F5344CB8AC3E}">
        <p14:creationId xmlns:p14="http://schemas.microsoft.com/office/powerpoint/2010/main" val="747742478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Title 2"/>
          <p:cNvSpPr txBox="1"/>
          <p:nvPr/>
        </p:nvSpPr>
        <p:spPr>
          <a:xfrm>
            <a:off x="571262" y="278829"/>
            <a:ext cx="431899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cap="all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KEEP IN TOUCH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1104728" y="1054291"/>
            <a:ext cx="3724116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2000" b="1" cap="all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Arkansas e&amp;e</a:t>
            </a:r>
            <a:endParaRPr lang="en-US" sz="2000" b="1" cap="all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51298" y="4394164"/>
            <a:ext cx="365078" cy="365078"/>
            <a:chOff x="3352800" y="2117725"/>
            <a:chExt cx="1581912" cy="1581912"/>
          </a:xfrm>
          <a:solidFill>
            <a:schemeClr val="accent2"/>
          </a:solidFill>
        </p:grpSpPr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352800" y="2117725"/>
              <a:ext cx="1581912" cy="1581912"/>
            </a:xfrm>
            <a:custGeom>
              <a:gdLst>
                <a:gd name="T0" fmla="*/ 1430 w 3445"/>
                <a:gd name="T1" fmla="*/ 298 h 3443"/>
                <a:gd name="T2" fmla="*/ 1071 w 3445"/>
                <a:gd name="T3" fmla="*/ 423 h 3443"/>
                <a:gd name="T4" fmla="*/ 762 w 3445"/>
                <a:gd name="T5" fmla="*/ 631 h 3443"/>
                <a:gd name="T6" fmla="*/ 517 w 3445"/>
                <a:gd name="T7" fmla="*/ 910 h 3443"/>
                <a:gd name="T8" fmla="*/ 350 w 3445"/>
                <a:gd name="T9" fmla="*/ 1245 h 3443"/>
                <a:gd name="T10" fmla="*/ 272 w 3445"/>
                <a:gd name="T11" fmla="*/ 1622 h 3443"/>
                <a:gd name="T12" fmla="*/ 298 w 3445"/>
                <a:gd name="T13" fmla="*/ 2014 h 3443"/>
                <a:gd name="T14" fmla="*/ 423 w 3445"/>
                <a:gd name="T15" fmla="*/ 2372 h 3443"/>
                <a:gd name="T16" fmla="*/ 632 w 3445"/>
                <a:gd name="T17" fmla="*/ 2681 h 3443"/>
                <a:gd name="T18" fmla="*/ 910 w 3445"/>
                <a:gd name="T19" fmla="*/ 2926 h 3443"/>
                <a:gd name="T20" fmla="*/ 1245 w 3445"/>
                <a:gd name="T21" fmla="*/ 3093 h 3443"/>
                <a:gd name="T22" fmla="*/ 1622 w 3445"/>
                <a:gd name="T23" fmla="*/ 3171 h 3443"/>
                <a:gd name="T24" fmla="*/ 2015 w 3445"/>
                <a:gd name="T25" fmla="*/ 3144 h 3443"/>
                <a:gd name="T26" fmla="*/ 2373 w 3445"/>
                <a:gd name="T27" fmla="*/ 3020 h 3443"/>
                <a:gd name="T28" fmla="*/ 2682 w 3445"/>
                <a:gd name="T29" fmla="*/ 2812 h 3443"/>
                <a:gd name="T30" fmla="*/ 2927 w 3445"/>
                <a:gd name="T31" fmla="*/ 2533 h 3443"/>
                <a:gd name="T32" fmla="*/ 3095 w 3445"/>
                <a:gd name="T33" fmla="*/ 2198 h 3443"/>
                <a:gd name="T34" fmla="*/ 3173 w 3445"/>
                <a:gd name="T35" fmla="*/ 1821 h 3443"/>
                <a:gd name="T36" fmla="*/ 3146 w 3445"/>
                <a:gd name="T37" fmla="*/ 1429 h 3443"/>
                <a:gd name="T38" fmla="*/ 3022 w 3445"/>
                <a:gd name="T39" fmla="*/ 1071 h 3443"/>
                <a:gd name="T40" fmla="*/ 2813 w 3445"/>
                <a:gd name="T41" fmla="*/ 762 h 3443"/>
                <a:gd name="T42" fmla="*/ 2535 w 3445"/>
                <a:gd name="T43" fmla="*/ 517 h 3443"/>
                <a:gd name="T44" fmla="*/ 2199 w 3445"/>
                <a:gd name="T45" fmla="*/ 350 h 3443"/>
                <a:gd name="T46" fmla="*/ 1821 w 3445"/>
                <a:gd name="T47" fmla="*/ 272 h 3443"/>
                <a:gd name="T48" fmla="*/ 1930 w 3445"/>
                <a:gd name="T49" fmla="*/ 13 h 3443"/>
                <a:gd name="T50" fmla="*/ 2323 w 3445"/>
                <a:gd name="T51" fmla="*/ 108 h 3443"/>
                <a:gd name="T52" fmla="*/ 2675 w 3445"/>
                <a:gd name="T53" fmla="*/ 288 h 3443"/>
                <a:gd name="T54" fmla="*/ 2975 w 3445"/>
                <a:gd name="T55" fmla="*/ 539 h 3443"/>
                <a:gd name="T56" fmla="*/ 3209 w 3445"/>
                <a:gd name="T57" fmla="*/ 853 h 3443"/>
                <a:gd name="T58" fmla="*/ 3369 w 3445"/>
                <a:gd name="T59" fmla="*/ 1215 h 3443"/>
                <a:gd name="T60" fmla="*/ 3442 w 3445"/>
                <a:gd name="T61" fmla="*/ 1616 h 3443"/>
                <a:gd name="T62" fmla="*/ 3417 w 3445"/>
                <a:gd name="T63" fmla="*/ 2031 h 3443"/>
                <a:gd name="T64" fmla="*/ 3299 w 3445"/>
                <a:gd name="T65" fmla="*/ 2414 h 3443"/>
                <a:gd name="T66" fmla="*/ 3100 w 3445"/>
                <a:gd name="T67" fmla="*/ 2754 h 3443"/>
                <a:gd name="T68" fmla="*/ 2832 w 3445"/>
                <a:gd name="T69" fmla="*/ 3038 h 3443"/>
                <a:gd name="T70" fmla="*/ 2505 w 3445"/>
                <a:gd name="T71" fmla="*/ 3255 h 3443"/>
                <a:gd name="T72" fmla="*/ 2131 w 3445"/>
                <a:gd name="T73" fmla="*/ 3393 h 3443"/>
                <a:gd name="T74" fmla="*/ 1722 w 3445"/>
                <a:gd name="T75" fmla="*/ 3443 h 3443"/>
                <a:gd name="T76" fmla="*/ 1313 w 3445"/>
                <a:gd name="T77" fmla="*/ 3393 h 3443"/>
                <a:gd name="T78" fmla="*/ 939 w 3445"/>
                <a:gd name="T79" fmla="*/ 3255 h 3443"/>
                <a:gd name="T80" fmla="*/ 613 w 3445"/>
                <a:gd name="T81" fmla="*/ 3038 h 3443"/>
                <a:gd name="T82" fmla="*/ 344 w 3445"/>
                <a:gd name="T83" fmla="*/ 2754 h 3443"/>
                <a:gd name="T84" fmla="*/ 146 w 3445"/>
                <a:gd name="T85" fmla="*/ 2414 h 3443"/>
                <a:gd name="T86" fmla="*/ 28 w 3445"/>
                <a:gd name="T87" fmla="*/ 2031 h 3443"/>
                <a:gd name="T88" fmla="*/ 3 w 3445"/>
                <a:gd name="T89" fmla="*/ 1616 h 3443"/>
                <a:gd name="T90" fmla="*/ 75 w 3445"/>
                <a:gd name="T91" fmla="*/ 1215 h 3443"/>
                <a:gd name="T92" fmla="*/ 236 w 3445"/>
                <a:gd name="T93" fmla="*/ 853 h 3443"/>
                <a:gd name="T94" fmla="*/ 470 w 3445"/>
                <a:gd name="T95" fmla="*/ 539 h 3443"/>
                <a:gd name="T96" fmla="*/ 770 w 3445"/>
                <a:gd name="T97" fmla="*/ 288 h 3443"/>
                <a:gd name="T98" fmla="*/ 1122 w 3445"/>
                <a:gd name="T99" fmla="*/ 108 h 3443"/>
                <a:gd name="T100" fmla="*/ 1514 w 3445"/>
                <a:gd name="T101" fmla="*/ 13 h 34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5" h="3442">
                  <a:moveTo>
                    <a:pt x="1722" y="269"/>
                  </a:moveTo>
                  <a:lnTo>
                    <a:pt x="1622" y="272"/>
                  </a:lnTo>
                  <a:lnTo>
                    <a:pt x="1525" y="283"/>
                  </a:lnTo>
                  <a:lnTo>
                    <a:pt x="1430" y="298"/>
                  </a:lnTo>
                  <a:lnTo>
                    <a:pt x="1336" y="321"/>
                  </a:lnTo>
                  <a:lnTo>
                    <a:pt x="1245" y="350"/>
                  </a:lnTo>
                  <a:lnTo>
                    <a:pt x="1156" y="383"/>
                  </a:lnTo>
                  <a:lnTo>
                    <a:pt x="1071" y="423"/>
                  </a:lnTo>
                  <a:lnTo>
                    <a:pt x="989" y="468"/>
                  </a:lnTo>
                  <a:lnTo>
                    <a:pt x="910" y="517"/>
                  </a:lnTo>
                  <a:lnTo>
                    <a:pt x="835" y="572"/>
                  </a:lnTo>
                  <a:lnTo>
                    <a:pt x="762" y="631"/>
                  </a:lnTo>
                  <a:lnTo>
                    <a:pt x="694" y="695"/>
                  </a:lnTo>
                  <a:lnTo>
                    <a:pt x="632" y="762"/>
                  </a:lnTo>
                  <a:lnTo>
                    <a:pt x="572" y="834"/>
                  </a:lnTo>
                  <a:lnTo>
                    <a:pt x="517" y="910"/>
                  </a:lnTo>
                  <a:lnTo>
                    <a:pt x="467" y="988"/>
                  </a:lnTo>
                  <a:lnTo>
                    <a:pt x="423" y="1071"/>
                  </a:lnTo>
                  <a:lnTo>
                    <a:pt x="383" y="1157"/>
                  </a:lnTo>
                  <a:lnTo>
                    <a:pt x="350" y="1245"/>
                  </a:lnTo>
                  <a:lnTo>
                    <a:pt x="322" y="1336"/>
                  </a:lnTo>
                  <a:lnTo>
                    <a:pt x="298" y="1429"/>
                  </a:lnTo>
                  <a:lnTo>
                    <a:pt x="283" y="1524"/>
                  </a:lnTo>
                  <a:lnTo>
                    <a:pt x="272" y="1622"/>
                  </a:lnTo>
                  <a:lnTo>
                    <a:pt x="269" y="1722"/>
                  </a:lnTo>
                  <a:lnTo>
                    <a:pt x="272" y="1821"/>
                  </a:lnTo>
                  <a:lnTo>
                    <a:pt x="283" y="1919"/>
                  </a:lnTo>
                  <a:lnTo>
                    <a:pt x="298" y="2014"/>
                  </a:lnTo>
                  <a:lnTo>
                    <a:pt x="322" y="2107"/>
                  </a:lnTo>
                  <a:lnTo>
                    <a:pt x="350" y="2198"/>
                  </a:lnTo>
                  <a:lnTo>
                    <a:pt x="383" y="2287"/>
                  </a:lnTo>
                  <a:lnTo>
                    <a:pt x="423" y="2372"/>
                  </a:lnTo>
                  <a:lnTo>
                    <a:pt x="467" y="2455"/>
                  </a:lnTo>
                  <a:lnTo>
                    <a:pt x="517" y="2533"/>
                  </a:lnTo>
                  <a:lnTo>
                    <a:pt x="572" y="2608"/>
                  </a:lnTo>
                  <a:lnTo>
                    <a:pt x="632" y="2681"/>
                  </a:lnTo>
                  <a:lnTo>
                    <a:pt x="694" y="2749"/>
                  </a:lnTo>
                  <a:lnTo>
                    <a:pt x="762" y="2812"/>
                  </a:lnTo>
                  <a:lnTo>
                    <a:pt x="835" y="2871"/>
                  </a:lnTo>
                  <a:lnTo>
                    <a:pt x="910" y="2926"/>
                  </a:lnTo>
                  <a:lnTo>
                    <a:pt x="989" y="2976"/>
                  </a:lnTo>
                  <a:lnTo>
                    <a:pt x="1071" y="3020"/>
                  </a:lnTo>
                  <a:lnTo>
                    <a:pt x="1156" y="3060"/>
                  </a:lnTo>
                  <a:lnTo>
                    <a:pt x="1245" y="3093"/>
                  </a:lnTo>
                  <a:lnTo>
                    <a:pt x="1336" y="3121"/>
                  </a:lnTo>
                  <a:lnTo>
                    <a:pt x="1430" y="3144"/>
                  </a:lnTo>
                  <a:lnTo>
                    <a:pt x="1525" y="3160"/>
                  </a:lnTo>
                  <a:lnTo>
                    <a:pt x="1622" y="3171"/>
                  </a:lnTo>
                  <a:lnTo>
                    <a:pt x="1722" y="3174"/>
                  </a:lnTo>
                  <a:lnTo>
                    <a:pt x="1821" y="3171"/>
                  </a:lnTo>
                  <a:lnTo>
                    <a:pt x="1920" y="3160"/>
                  </a:lnTo>
                  <a:lnTo>
                    <a:pt x="2015" y="3144"/>
                  </a:lnTo>
                  <a:lnTo>
                    <a:pt x="2108" y="3121"/>
                  </a:lnTo>
                  <a:lnTo>
                    <a:pt x="2199" y="3093"/>
                  </a:lnTo>
                  <a:lnTo>
                    <a:pt x="2287" y="3060"/>
                  </a:lnTo>
                  <a:lnTo>
                    <a:pt x="2373" y="3020"/>
                  </a:lnTo>
                  <a:lnTo>
                    <a:pt x="2456" y="2976"/>
                  </a:lnTo>
                  <a:lnTo>
                    <a:pt x="2535" y="2926"/>
                  </a:lnTo>
                  <a:lnTo>
                    <a:pt x="2610" y="2871"/>
                  </a:lnTo>
                  <a:lnTo>
                    <a:pt x="2682" y="2812"/>
                  </a:lnTo>
                  <a:lnTo>
                    <a:pt x="2749" y="2749"/>
                  </a:lnTo>
                  <a:lnTo>
                    <a:pt x="2813" y="2681"/>
                  </a:lnTo>
                  <a:lnTo>
                    <a:pt x="2873" y="2608"/>
                  </a:lnTo>
                  <a:lnTo>
                    <a:pt x="2927" y="2533"/>
                  </a:lnTo>
                  <a:lnTo>
                    <a:pt x="2977" y="2455"/>
                  </a:lnTo>
                  <a:lnTo>
                    <a:pt x="3022" y="2372"/>
                  </a:lnTo>
                  <a:lnTo>
                    <a:pt x="3062" y="2287"/>
                  </a:lnTo>
                  <a:lnTo>
                    <a:pt x="3095" y="2198"/>
                  </a:lnTo>
                  <a:lnTo>
                    <a:pt x="3123" y="2107"/>
                  </a:lnTo>
                  <a:lnTo>
                    <a:pt x="3146" y="2014"/>
                  </a:lnTo>
                  <a:lnTo>
                    <a:pt x="3162" y="1919"/>
                  </a:lnTo>
                  <a:lnTo>
                    <a:pt x="3173" y="1821"/>
                  </a:lnTo>
                  <a:lnTo>
                    <a:pt x="3176" y="1722"/>
                  </a:lnTo>
                  <a:lnTo>
                    <a:pt x="3173" y="1622"/>
                  </a:lnTo>
                  <a:lnTo>
                    <a:pt x="3162" y="1524"/>
                  </a:lnTo>
                  <a:lnTo>
                    <a:pt x="3146" y="1429"/>
                  </a:lnTo>
                  <a:lnTo>
                    <a:pt x="3123" y="1336"/>
                  </a:lnTo>
                  <a:lnTo>
                    <a:pt x="3095" y="1245"/>
                  </a:lnTo>
                  <a:lnTo>
                    <a:pt x="3062" y="1157"/>
                  </a:lnTo>
                  <a:lnTo>
                    <a:pt x="3022" y="1071"/>
                  </a:lnTo>
                  <a:lnTo>
                    <a:pt x="2977" y="988"/>
                  </a:lnTo>
                  <a:lnTo>
                    <a:pt x="2927" y="910"/>
                  </a:lnTo>
                  <a:lnTo>
                    <a:pt x="2873" y="834"/>
                  </a:lnTo>
                  <a:lnTo>
                    <a:pt x="2813" y="762"/>
                  </a:lnTo>
                  <a:lnTo>
                    <a:pt x="2749" y="695"/>
                  </a:lnTo>
                  <a:lnTo>
                    <a:pt x="2682" y="631"/>
                  </a:lnTo>
                  <a:lnTo>
                    <a:pt x="2610" y="572"/>
                  </a:lnTo>
                  <a:lnTo>
                    <a:pt x="2535" y="517"/>
                  </a:lnTo>
                  <a:lnTo>
                    <a:pt x="2456" y="468"/>
                  </a:lnTo>
                  <a:lnTo>
                    <a:pt x="2373" y="423"/>
                  </a:lnTo>
                  <a:lnTo>
                    <a:pt x="2287" y="383"/>
                  </a:lnTo>
                  <a:lnTo>
                    <a:pt x="2199" y="350"/>
                  </a:lnTo>
                  <a:lnTo>
                    <a:pt x="2108" y="321"/>
                  </a:lnTo>
                  <a:lnTo>
                    <a:pt x="2015" y="298"/>
                  </a:lnTo>
                  <a:lnTo>
                    <a:pt x="1920" y="283"/>
                  </a:lnTo>
                  <a:lnTo>
                    <a:pt x="1821" y="272"/>
                  </a:lnTo>
                  <a:lnTo>
                    <a:pt x="1722" y="269"/>
                  </a:lnTo>
                  <a:close/>
                  <a:moveTo>
                    <a:pt x="1722" y="0"/>
                  </a:moveTo>
                  <a:lnTo>
                    <a:pt x="1828" y="3"/>
                  </a:lnTo>
                  <a:lnTo>
                    <a:pt x="1930" y="13"/>
                  </a:lnTo>
                  <a:lnTo>
                    <a:pt x="2032" y="28"/>
                  </a:lnTo>
                  <a:lnTo>
                    <a:pt x="2131" y="49"/>
                  </a:lnTo>
                  <a:lnTo>
                    <a:pt x="2229" y="76"/>
                  </a:lnTo>
                  <a:lnTo>
                    <a:pt x="2323" y="108"/>
                  </a:lnTo>
                  <a:lnTo>
                    <a:pt x="2415" y="146"/>
                  </a:lnTo>
                  <a:lnTo>
                    <a:pt x="2505" y="187"/>
                  </a:lnTo>
                  <a:lnTo>
                    <a:pt x="2591" y="236"/>
                  </a:lnTo>
                  <a:lnTo>
                    <a:pt x="2675" y="288"/>
                  </a:lnTo>
                  <a:lnTo>
                    <a:pt x="2756" y="344"/>
                  </a:lnTo>
                  <a:lnTo>
                    <a:pt x="2832" y="405"/>
                  </a:lnTo>
                  <a:lnTo>
                    <a:pt x="2905" y="470"/>
                  </a:lnTo>
                  <a:lnTo>
                    <a:pt x="2975" y="539"/>
                  </a:lnTo>
                  <a:lnTo>
                    <a:pt x="3040" y="612"/>
                  </a:lnTo>
                  <a:lnTo>
                    <a:pt x="3100" y="689"/>
                  </a:lnTo>
                  <a:lnTo>
                    <a:pt x="3157" y="769"/>
                  </a:lnTo>
                  <a:lnTo>
                    <a:pt x="3209" y="853"/>
                  </a:lnTo>
                  <a:lnTo>
                    <a:pt x="3257" y="939"/>
                  </a:lnTo>
                  <a:lnTo>
                    <a:pt x="3299" y="1029"/>
                  </a:lnTo>
                  <a:lnTo>
                    <a:pt x="3337" y="1121"/>
                  </a:lnTo>
                  <a:lnTo>
                    <a:pt x="3369" y="1215"/>
                  </a:lnTo>
                  <a:lnTo>
                    <a:pt x="3396" y="1313"/>
                  </a:lnTo>
                  <a:lnTo>
                    <a:pt x="3417" y="1412"/>
                  </a:lnTo>
                  <a:lnTo>
                    <a:pt x="3432" y="1514"/>
                  </a:lnTo>
                  <a:lnTo>
                    <a:pt x="3442" y="1616"/>
                  </a:lnTo>
                  <a:lnTo>
                    <a:pt x="3445" y="1722"/>
                  </a:lnTo>
                  <a:lnTo>
                    <a:pt x="3442" y="1827"/>
                  </a:lnTo>
                  <a:lnTo>
                    <a:pt x="3432" y="1929"/>
                  </a:lnTo>
                  <a:lnTo>
                    <a:pt x="3417" y="2031"/>
                  </a:lnTo>
                  <a:lnTo>
                    <a:pt x="3396" y="2130"/>
                  </a:lnTo>
                  <a:lnTo>
                    <a:pt x="3369" y="2227"/>
                  </a:lnTo>
                  <a:lnTo>
                    <a:pt x="3337" y="2322"/>
                  </a:lnTo>
                  <a:lnTo>
                    <a:pt x="3299" y="2414"/>
                  </a:lnTo>
                  <a:lnTo>
                    <a:pt x="3257" y="2504"/>
                  </a:lnTo>
                  <a:lnTo>
                    <a:pt x="3209" y="2591"/>
                  </a:lnTo>
                  <a:lnTo>
                    <a:pt x="3157" y="2673"/>
                  </a:lnTo>
                  <a:lnTo>
                    <a:pt x="3100" y="2754"/>
                  </a:lnTo>
                  <a:lnTo>
                    <a:pt x="3040" y="2830"/>
                  </a:lnTo>
                  <a:lnTo>
                    <a:pt x="2975" y="2904"/>
                  </a:lnTo>
                  <a:lnTo>
                    <a:pt x="2905" y="2973"/>
                  </a:lnTo>
                  <a:lnTo>
                    <a:pt x="2832" y="3038"/>
                  </a:lnTo>
                  <a:lnTo>
                    <a:pt x="2756" y="3099"/>
                  </a:lnTo>
                  <a:lnTo>
                    <a:pt x="2675" y="3156"/>
                  </a:lnTo>
                  <a:lnTo>
                    <a:pt x="2591" y="3207"/>
                  </a:lnTo>
                  <a:lnTo>
                    <a:pt x="2505" y="3255"/>
                  </a:lnTo>
                  <a:lnTo>
                    <a:pt x="2415" y="3297"/>
                  </a:lnTo>
                  <a:lnTo>
                    <a:pt x="2323" y="3335"/>
                  </a:lnTo>
                  <a:lnTo>
                    <a:pt x="2229" y="3367"/>
                  </a:lnTo>
                  <a:lnTo>
                    <a:pt x="2131" y="3393"/>
                  </a:lnTo>
                  <a:lnTo>
                    <a:pt x="2032" y="3414"/>
                  </a:lnTo>
                  <a:lnTo>
                    <a:pt x="1930" y="3430"/>
                  </a:lnTo>
                  <a:lnTo>
                    <a:pt x="1828" y="3440"/>
                  </a:lnTo>
                  <a:lnTo>
                    <a:pt x="1722" y="3443"/>
                  </a:lnTo>
                  <a:lnTo>
                    <a:pt x="1617" y="3440"/>
                  </a:lnTo>
                  <a:lnTo>
                    <a:pt x="1514" y="3430"/>
                  </a:lnTo>
                  <a:lnTo>
                    <a:pt x="1413" y="3414"/>
                  </a:lnTo>
                  <a:lnTo>
                    <a:pt x="1313" y="3393"/>
                  </a:lnTo>
                  <a:lnTo>
                    <a:pt x="1216" y="3367"/>
                  </a:lnTo>
                  <a:lnTo>
                    <a:pt x="1122" y="3335"/>
                  </a:lnTo>
                  <a:lnTo>
                    <a:pt x="1030" y="3297"/>
                  </a:lnTo>
                  <a:lnTo>
                    <a:pt x="939" y="3255"/>
                  </a:lnTo>
                  <a:lnTo>
                    <a:pt x="853" y="3207"/>
                  </a:lnTo>
                  <a:lnTo>
                    <a:pt x="770" y="3156"/>
                  </a:lnTo>
                  <a:lnTo>
                    <a:pt x="689" y="3099"/>
                  </a:lnTo>
                  <a:lnTo>
                    <a:pt x="613" y="3038"/>
                  </a:lnTo>
                  <a:lnTo>
                    <a:pt x="539" y="2973"/>
                  </a:lnTo>
                  <a:lnTo>
                    <a:pt x="470" y="2904"/>
                  </a:lnTo>
                  <a:lnTo>
                    <a:pt x="405" y="2830"/>
                  </a:lnTo>
                  <a:lnTo>
                    <a:pt x="344" y="2754"/>
                  </a:lnTo>
                  <a:lnTo>
                    <a:pt x="287" y="2673"/>
                  </a:lnTo>
                  <a:lnTo>
                    <a:pt x="236" y="2591"/>
                  </a:lnTo>
                  <a:lnTo>
                    <a:pt x="187" y="2504"/>
                  </a:lnTo>
                  <a:lnTo>
                    <a:pt x="146" y="2414"/>
                  </a:lnTo>
                  <a:lnTo>
                    <a:pt x="108" y="2322"/>
                  </a:lnTo>
                  <a:lnTo>
                    <a:pt x="75" y="2227"/>
                  </a:lnTo>
                  <a:lnTo>
                    <a:pt x="49" y="2130"/>
                  </a:lnTo>
                  <a:lnTo>
                    <a:pt x="28" y="2031"/>
                  </a:lnTo>
                  <a:lnTo>
                    <a:pt x="13" y="1929"/>
                  </a:lnTo>
                  <a:lnTo>
                    <a:pt x="3" y="1827"/>
                  </a:lnTo>
                  <a:lnTo>
                    <a:pt x="0" y="1722"/>
                  </a:lnTo>
                  <a:lnTo>
                    <a:pt x="3" y="1616"/>
                  </a:lnTo>
                  <a:lnTo>
                    <a:pt x="13" y="1514"/>
                  </a:lnTo>
                  <a:lnTo>
                    <a:pt x="28" y="1412"/>
                  </a:lnTo>
                  <a:lnTo>
                    <a:pt x="49" y="1313"/>
                  </a:lnTo>
                  <a:lnTo>
                    <a:pt x="75" y="1215"/>
                  </a:lnTo>
                  <a:lnTo>
                    <a:pt x="108" y="1121"/>
                  </a:lnTo>
                  <a:lnTo>
                    <a:pt x="146" y="1029"/>
                  </a:lnTo>
                  <a:lnTo>
                    <a:pt x="187" y="939"/>
                  </a:lnTo>
                  <a:lnTo>
                    <a:pt x="236" y="853"/>
                  </a:lnTo>
                  <a:lnTo>
                    <a:pt x="287" y="769"/>
                  </a:lnTo>
                  <a:lnTo>
                    <a:pt x="344" y="689"/>
                  </a:lnTo>
                  <a:lnTo>
                    <a:pt x="405" y="612"/>
                  </a:lnTo>
                  <a:lnTo>
                    <a:pt x="470" y="539"/>
                  </a:lnTo>
                  <a:lnTo>
                    <a:pt x="539" y="470"/>
                  </a:lnTo>
                  <a:lnTo>
                    <a:pt x="613" y="405"/>
                  </a:lnTo>
                  <a:lnTo>
                    <a:pt x="689" y="344"/>
                  </a:lnTo>
                  <a:lnTo>
                    <a:pt x="770" y="288"/>
                  </a:lnTo>
                  <a:lnTo>
                    <a:pt x="853" y="236"/>
                  </a:lnTo>
                  <a:lnTo>
                    <a:pt x="939" y="187"/>
                  </a:lnTo>
                  <a:lnTo>
                    <a:pt x="1030" y="146"/>
                  </a:lnTo>
                  <a:lnTo>
                    <a:pt x="1122" y="108"/>
                  </a:lnTo>
                  <a:lnTo>
                    <a:pt x="1216" y="76"/>
                  </a:lnTo>
                  <a:lnTo>
                    <a:pt x="1313" y="49"/>
                  </a:lnTo>
                  <a:lnTo>
                    <a:pt x="1413" y="28"/>
                  </a:lnTo>
                  <a:lnTo>
                    <a:pt x="1514" y="13"/>
                  </a:lnTo>
                  <a:lnTo>
                    <a:pt x="1617" y="3"/>
                  </a:lnTo>
                  <a:lnTo>
                    <a:pt x="1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748278" y="2562810"/>
              <a:ext cx="790956" cy="691742"/>
            </a:xfrm>
            <a:custGeom>
              <a:gdLst>
                <a:gd name="T0" fmla="*/ 1279 w 1723"/>
                <a:gd name="T1" fmla="*/ 11 h 1506"/>
                <a:gd name="T2" fmla="*/ 1390 w 1723"/>
                <a:gd name="T3" fmla="*/ 63 h 1506"/>
                <a:gd name="T4" fmla="*/ 1452 w 1723"/>
                <a:gd name="T5" fmla="*/ 119 h 1506"/>
                <a:gd name="T6" fmla="*/ 1523 w 1723"/>
                <a:gd name="T7" fmla="*/ 104 h 1506"/>
                <a:gd name="T8" fmla="*/ 1607 w 1723"/>
                <a:gd name="T9" fmla="*/ 71 h 1506"/>
                <a:gd name="T10" fmla="*/ 1674 w 1723"/>
                <a:gd name="T11" fmla="*/ 34 h 1506"/>
                <a:gd name="T12" fmla="*/ 1638 w 1723"/>
                <a:gd name="T13" fmla="*/ 117 h 1506"/>
                <a:gd name="T14" fmla="*/ 1583 w 1723"/>
                <a:gd name="T15" fmla="*/ 192 h 1506"/>
                <a:gd name="T16" fmla="*/ 1525 w 1723"/>
                <a:gd name="T17" fmla="*/ 242 h 1506"/>
                <a:gd name="T18" fmla="*/ 1616 w 1723"/>
                <a:gd name="T19" fmla="*/ 223 h 1506"/>
                <a:gd name="T20" fmla="*/ 1690 w 1723"/>
                <a:gd name="T21" fmla="*/ 197 h 1506"/>
                <a:gd name="T22" fmla="*/ 1696 w 1723"/>
                <a:gd name="T23" fmla="*/ 224 h 1506"/>
                <a:gd name="T24" fmla="*/ 1607 w 1723"/>
                <a:gd name="T25" fmla="*/ 329 h 1506"/>
                <a:gd name="T26" fmla="*/ 1550 w 1723"/>
                <a:gd name="T27" fmla="*/ 382 h 1506"/>
                <a:gd name="T28" fmla="*/ 1550 w 1723"/>
                <a:gd name="T29" fmla="*/ 390 h 1506"/>
                <a:gd name="T30" fmla="*/ 1534 w 1723"/>
                <a:gd name="T31" fmla="*/ 635 h 1506"/>
                <a:gd name="T32" fmla="*/ 1473 w 1723"/>
                <a:gd name="T33" fmla="*/ 861 h 1506"/>
                <a:gd name="T34" fmla="*/ 1368 w 1723"/>
                <a:gd name="T35" fmla="*/ 1062 h 1506"/>
                <a:gd name="T36" fmla="*/ 1226 w 1723"/>
                <a:gd name="T37" fmla="*/ 1232 h 1506"/>
                <a:gd name="T38" fmla="*/ 1054 w 1723"/>
                <a:gd name="T39" fmla="*/ 1367 h 1506"/>
                <a:gd name="T40" fmla="*/ 854 w 1723"/>
                <a:gd name="T41" fmla="*/ 1459 h 1506"/>
                <a:gd name="T42" fmla="*/ 634 w 1723"/>
                <a:gd name="T43" fmla="*/ 1503 h 1506"/>
                <a:gd name="T44" fmla="*/ 407 w 1723"/>
                <a:gd name="T45" fmla="*/ 1495 h 1506"/>
                <a:gd name="T46" fmla="*/ 195 w 1723"/>
                <a:gd name="T47" fmla="*/ 1438 h 1506"/>
                <a:gd name="T48" fmla="*/ 0 w 1723"/>
                <a:gd name="T49" fmla="*/ 1337 h 1506"/>
                <a:gd name="T50" fmla="*/ 158 w 1723"/>
                <a:gd name="T51" fmla="*/ 1341 h 1506"/>
                <a:gd name="T52" fmla="*/ 295 w 1723"/>
                <a:gd name="T53" fmla="*/ 1308 h 1506"/>
                <a:gd name="T54" fmla="*/ 403 w 1723"/>
                <a:gd name="T55" fmla="*/ 1254 h 1506"/>
                <a:gd name="T56" fmla="*/ 476 w 1723"/>
                <a:gd name="T57" fmla="*/ 1196 h 1506"/>
                <a:gd name="T58" fmla="*/ 414 w 1723"/>
                <a:gd name="T59" fmla="*/ 1167 h 1506"/>
                <a:gd name="T60" fmla="*/ 308 w 1723"/>
                <a:gd name="T61" fmla="*/ 1115 h 1506"/>
                <a:gd name="T62" fmla="*/ 226 w 1723"/>
                <a:gd name="T63" fmla="*/ 1037 h 1506"/>
                <a:gd name="T64" fmla="*/ 180 w 1723"/>
                <a:gd name="T65" fmla="*/ 948 h 1506"/>
                <a:gd name="T66" fmla="*/ 210 w 1723"/>
                <a:gd name="T67" fmla="*/ 923 h 1506"/>
                <a:gd name="T68" fmla="*/ 281 w 1723"/>
                <a:gd name="T69" fmla="*/ 921 h 1506"/>
                <a:gd name="T70" fmla="*/ 279 w 1723"/>
                <a:gd name="T71" fmla="*/ 892 h 1506"/>
                <a:gd name="T72" fmla="*/ 173 w 1723"/>
                <a:gd name="T73" fmla="*/ 828 h 1506"/>
                <a:gd name="T74" fmla="*/ 104 w 1723"/>
                <a:gd name="T75" fmla="*/ 747 h 1506"/>
                <a:gd name="T76" fmla="*/ 64 w 1723"/>
                <a:gd name="T77" fmla="*/ 654 h 1506"/>
                <a:gd name="T78" fmla="*/ 49 w 1723"/>
                <a:gd name="T79" fmla="*/ 562 h 1506"/>
                <a:gd name="T80" fmla="*/ 83 w 1723"/>
                <a:gd name="T81" fmla="*/ 557 h 1506"/>
                <a:gd name="T82" fmla="*/ 146 w 1723"/>
                <a:gd name="T83" fmla="*/ 575 h 1506"/>
                <a:gd name="T84" fmla="*/ 203 w 1723"/>
                <a:gd name="T85" fmla="*/ 577 h 1506"/>
                <a:gd name="T86" fmla="*/ 126 w 1723"/>
                <a:gd name="T87" fmla="*/ 500 h 1506"/>
                <a:gd name="T88" fmla="*/ 70 w 1723"/>
                <a:gd name="T89" fmla="*/ 390 h 1506"/>
                <a:gd name="T90" fmla="*/ 48 w 1723"/>
                <a:gd name="T91" fmla="*/ 258 h 1506"/>
                <a:gd name="T92" fmla="*/ 74 w 1723"/>
                <a:gd name="T93" fmla="*/ 118 h 1506"/>
                <a:gd name="T94" fmla="*/ 179 w 1723"/>
                <a:gd name="T95" fmla="*/ 170 h 1506"/>
                <a:gd name="T96" fmla="*/ 328 w 1723"/>
                <a:gd name="T97" fmla="*/ 294 h 1506"/>
                <a:gd name="T98" fmla="*/ 495 w 1723"/>
                <a:gd name="T99" fmla="*/ 387 h 1506"/>
                <a:gd name="T100" fmla="*/ 673 w 1723"/>
                <a:gd name="T101" fmla="*/ 445 h 1506"/>
                <a:gd name="T102" fmla="*/ 848 w 1723"/>
                <a:gd name="T103" fmla="*/ 468 h 1506"/>
                <a:gd name="T104" fmla="*/ 840 w 1723"/>
                <a:gd name="T105" fmla="*/ 382 h 1506"/>
                <a:gd name="T106" fmla="*/ 863 w 1723"/>
                <a:gd name="T107" fmla="*/ 244 h 1506"/>
                <a:gd name="T108" fmla="*/ 929 w 1723"/>
                <a:gd name="T109" fmla="*/ 129 h 1506"/>
                <a:gd name="T110" fmla="*/ 1027 w 1723"/>
                <a:gd name="T111" fmla="*/ 45 h 1506"/>
                <a:gd name="T112" fmla="*/ 1150 w 1723"/>
                <a:gd name="T113" fmla="*/ 3 h 15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3" h="1506">
                  <a:moveTo>
                    <a:pt x="1195" y="0"/>
                  </a:moveTo>
                  <a:lnTo>
                    <a:pt x="1238" y="3"/>
                  </a:lnTo>
                  <a:lnTo>
                    <a:pt x="1279" y="11"/>
                  </a:lnTo>
                  <a:lnTo>
                    <a:pt x="1318" y="24"/>
                  </a:lnTo>
                  <a:lnTo>
                    <a:pt x="1355" y="41"/>
                  </a:lnTo>
                  <a:lnTo>
                    <a:pt x="1390" y="63"/>
                  </a:lnTo>
                  <a:lnTo>
                    <a:pt x="1422" y="89"/>
                  </a:lnTo>
                  <a:lnTo>
                    <a:pt x="1452" y="119"/>
                  </a:lnTo>
                  <a:lnTo>
                    <a:pt x="1452" y="119"/>
                  </a:lnTo>
                  <a:lnTo>
                    <a:pt x="1473" y="117"/>
                  </a:lnTo>
                  <a:lnTo>
                    <a:pt x="1497" y="111"/>
                  </a:lnTo>
                  <a:lnTo>
                    <a:pt x="1523" y="104"/>
                  </a:lnTo>
                  <a:lnTo>
                    <a:pt x="1551" y="95"/>
                  </a:lnTo>
                  <a:lnTo>
                    <a:pt x="1579" y="83"/>
                  </a:lnTo>
                  <a:lnTo>
                    <a:pt x="1607" y="71"/>
                  </a:lnTo>
                  <a:lnTo>
                    <a:pt x="1632" y="59"/>
                  </a:lnTo>
                  <a:lnTo>
                    <a:pt x="1655" y="46"/>
                  </a:lnTo>
                  <a:lnTo>
                    <a:pt x="1674" y="34"/>
                  </a:lnTo>
                  <a:lnTo>
                    <a:pt x="1665" y="61"/>
                  </a:lnTo>
                  <a:lnTo>
                    <a:pt x="1653" y="88"/>
                  </a:lnTo>
                  <a:lnTo>
                    <a:pt x="1638" y="117"/>
                  </a:lnTo>
                  <a:lnTo>
                    <a:pt x="1621" y="143"/>
                  </a:lnTo>
                  <a:lnTo>
                    <a:pt x="1602" y="169"/>
                  </a:lnTo>
                  <a:lnTo>
                    <a:pt x="1583" y="192"/>
                  </a:lnTo>
                  <a:lnTo>
                    <a:pt x="1563" y="213"/>
                  </a:lnTo>
                  <a:lnTo>
                    <a:pt x="1544" y="230"/>
                  </a:lnTo>
                  <a:lnTo>
                    <a:pt x="1525" y="242"/>
                  </a:lnTo>
                  <a:lnTo>
                    <a:pt x="1556" y="237"/>
                  </a:lnTo>
                  <a:lnTo>
                    <a:pt x="1587" y="231"/>
                  </a:lnTo>
                  <a:lnTo>
                    <a:pt x="1616" y="223"/>
                  </a:lnTo>
                  <a:lnTo>
                    <a:pt x="1643" y="215"/>
                  </a:lnTo>
                  <a:lnTo>
                    <a:pt x="1668" y="205"/>
                  </a:lnTo>
                  <a:lnTo>
                    <a:pt x="1690" y="197"/>
                  </a:lnTo>
                  <a:lnTo>
                    <a:pt x="1709" y="189"/>
                  </a:lnTo>
                  <a:lnTo>
                    <a:pt x="1723" y="181"/>
                  </a:lnTo>
                  <a:lnTo>
                    <a:pt x="1696" y="224"/>
                  </a:lnTo>
                  <a:lnTo>
                    <a:pt x="1667" y="263"/>
                  </a:lnTo>
                  <a:lnTo>
                    <a:pt x="1637" y="299"/>
                  </a:lnTo>
                  <a:lnTo>
                    <a:pt x="1607" y="329"/>
                  </a:lnTo>
                  <a:lnTo>
                    <a:pt x="1577" y="355"/>
                  </a:lnTo>
                  <a:lnTo>
                    <a:pt x="1550" y="377"/>
                  </a:lnTo>
                  <a:lnTo>
                    <a:pt x="1550" y="382"/>
                  </a:lnTo>
                  <a:lnTo>
                    <a:pt x="1550" y="385"/>
                  </a:lnTo>
                  <a:lnTo>
                    <a:pt x="1550" y="388"/>
                  </a:lnTo>
                  <a:lnTo>
                    <a:pt x="1550" y="390"/>
                  </a:lnTo>
                  <a:lnTo>
                    <a:pt x="1551" y="473"/>
                  </a:lnTo>
                  <a:lnTo>
                    <a:pt x="1546" y="555"/>
                  </a:lnTo>
                  <a:lnTo>
                    <a:pt x="1534" y="635"/>
                  </a:lnTo>
                  <a:lnTo>
                    <a:pt x="1519" y="712"/>
                  </a:lnTo>
                  <a:lnTo>
                    <a:pt x="1498" y="787"/>
                  </a:lnTo>
                  <a:lnTo>
                    <a:pt x="1473" y="861"/>
                  </a:lnTo>
                  <a:lnTo>
                    <a:pt x="1442" y="931"/>
                  </a:lnTo>
                  <a:lnTo>
                    <a:pt x="1407" y="998"/>
                  </a:lnTo>
                  <a:lnTo>
                    <a:pt x="1368" y="1062"/>
                  </a:lnTo>
                  <a:lnTo>
                    <a:pt x="1324" y="1122"/>
                  </a:lnTo>
                  <a:lnTo>
                    <a:pt x="1277" y="1180"/>
                  </a:lnTo>
                  <a:lnTo>
                    <a:pt x="1226" y="1232"/>
                  </a:lnTo>
                  <a:lnTo>
                    <a:pt x="1172" y="1281"/>
                  </a:lnTo>
                  <a:lnTo>
                    <a:pt x="1114" y="1326"/>
                  </a:lnTo>
                  <a:lnTo>
                    <a:pt x="1054" y="1367"/>
                  </a:lnTo>
                  <a:lnTo>
                    <a:pt x="990" y="1403"/>
                  </a:lnTo>
                  <a:lnTo>
                    <a:pt x="923" y="1433"/>
                  </a:lnTo>
                  <a:lnTo>
                    <a:pt x="854" y="1459"/>
                  </a:lnTo>
                  <a:lnTo>
                    <a:pt x="782" y="1479"/>
                  </a:lnTo>
                  <a:lnTo>
                    <a:pt x="709" y="1494"/>
                  </a:lnTo>
                  <a:lnTo>
                    <a:pt x="634" y="1503"/>
                  </a:lnTo>
                  <a:lnTo>
                    <a:pt x="556" y="1506"/>
                  </a:lnTo>
                  <a:lnTo>
                    <a:pt x="481" y="1503"/>
                  </a:lnTo>
                  <a:lnTo>
                    <a:pt x="407" y="1495"/>
                  </a:lnTo>
                  <a:lnTo>
                    <a:pt x="334" y="1481"/>
                  </a:lnTo>
                  <a:lnTo>
                    <a:pt x="264" y="1463"/>
                  </a:lnTo>
                  <a:lnTo>
                    <a:pt x="195" y="1438"/>
                  </a:lnTo>
                  <a:lnTo>
                    <a:pt x="128" y="1409"/>
                  </a:lnTo>
                  <a:lnTo>
                    <a:pt x="63" y="1376"/>
                  </a:lnTo>
                  <a:lnTo>
                    <a:pt x="0" y="1337"/>
                  </a:lnTo>
                  <a:lnTo>
                    <a:pt x="54" y="1344"/>
                  </a:lnTo>
                  <a:lnTo>
                    <a:pt x="108" y="1345"/>
                  </a:lnTo>
                  <a:lnTo>
                    <a:pt x="158" y="1341"/>
                  </a:lnTo>
                  <a:lnTo>
                    <a:pt x="206" y="1334"/>
                  </a:lnTo>
                  <a:lnTo>
                    <a:pt x="252" y="1322"/>
                  </a:lnTo>
                  <a:lnTo>
                    <a:pt x="295" y="1308"/>
                  </a:lnTo>
                  <a:lnTo>
                    <a:pt x="334" y="1292"/>
                  </a:lnTo>
                  <a:lnTo>
                    <a:pt x="371" y="1273"/>
                  </a:lnTo>
                  <a:lnTo>
                    <a:pt x="403" y="1254"/>
                  </a:lnTo>
                  <a:lnTo>
                    <a:pt x="431" y="1234"/>
                  </a:lnTo>
                  <a:lnTo>
                    <a:pt x="457" y="1214"/>
                  </a:lnTo>
                  <a:lnTo>
                    <a:pt x="476" y="1196"/>
                  </a:lnTo>
                  <a:lnTo>
                    <a:pt x="492" y="1179"/>
                  </a:lnTo>
                  <a:lnTo>
                    <a:pt x="452" y="1176"/>
                  </a:lnTo>
                  <a:lnTo>
                    <a:pt x="414" y="1167"/>
                  </a:lnTo>
                  <a:lnTo>
                    <a:pt x="377" y="1154"/>
                  </a:lnTo>
                  <a:lnTo>
                    <a:pt x="341" y="1136"/>
                  </a:lnTo>
                  <a:lnTo>
                    <a:pt x="308" y="1115"/>
                  </a:lnTo>
                  <a:lnTo>
                    <a:pt x="277" y="1091"/>
                  </a:lnTo>
                  <a:lnTo>
                    <a:pt x="250" y="1065"/>
                  </a:lnTo>
                  <a:lnTo>
                    <a:pt x="226" y="1037"/>
                  </a:lnTo>
                  <a:lnTo>
                    <a:pt x="206" y="1007"/>
                  </a:lnTo>
                  <a:lnTo>
                    <a:pt x="191" y="977"/>
                  </a:lnTo>
                  <a:lnTo>
                    <a:pt x="180" y="948"/>
                  </a:lnTo>
                  <a:lnTo>
                    <a:pt x="175" y="919"/>
                  </a:lnTo>
                  <a:lnTo>
                    <a:pt x="191" y="921"/>
                  </a:lnTo>
                  <a:lnTo>
                    <a:pt x="210" y="923"/>
                  </a:lnTo>
                  <a:lnTo>
                    <a:pt x="233" y="925"/>
                  </a:lnTo>
                  <a:lnTo>
                    <a:pt x="257" y="923"/>
                  </a:lnTo>
                  <a:lnTo>
                    <a:pt x="281" y="921"/>
                  </a:lnTo>
                  <a:lnTo>
                    <a:pt x="303" y="916"/>
                  </a:lnTo>
                  <a:lnTo>
                    <a:pt x="323" y="907"/>
                  </a:lnTo>
                  <a:lnTo>
                    <a:pt x="279" y="892"/>
                  </a:lnTo>
                  <a:lnTo>
                    <a:pt x="239" y="873"/>
                  </a:lnTo>
                  <a:lnTo>
                    <a:pt x="204" y="852"/>
                  </a:lnTo>
                  <a:lnTo>
                    <a:pt x="173" y="828"/>
                  </a:lnTo>
                  <a:lnTo>
                    <a:pt x="146" y="802"/>
                  </a:lnTo>
                  <a:lnTo>
                    <a:pt x="122" y="775"/>
                  </a:lnTo>
                  <a:lnTo>
                    <a:pt x="104" y="747"/>
                  </a:lnTo>
                  <a:lnTo>
                    <a:pt x="87" y="716"/>
                  </a:lnTo>
                  <a:lnTo>
                    <a:pt x="74" y="686"/>
                  </a:lnTo>
                  <a:lnTo>
                    <a:pt x="64" y="654"/>
                  </a:lnTo>
                  <a:lnTo>
                    <a:pt x="56" y="623"/>
                  </a:lnTo>
                  <a:lnTo>
                    <a:pt x="51" y="593"/>
                  </a:lnTo>
                  <a:lnTo>
                    <a:pt x="49" y="562"/>
                  </a:lnTo>
                  <a:lnTo>
                    <a:pt x="48" y="533"/>
                  </a:lnTo>
                  <a:lnTo>
                    <a:pt x="64" y="547"/>
                  </a:lnTo>
                  <a:lnTo>
                    <a:pt x="83" y="557"/>
                  </a:lnTo>
                  <a:lnTo>
                    <a:pt x="103" y="564"/>
                  </a:lnTo>
                  <a:lnTo>
                    <a:pt x="124" y="571"/>
                  </a:lnTo>
                  <a:lnTo>
                    <a:pt x="146" y="575"/>
                  </a:lnTo>
                  <a:lnTo>
                    <a:pt x="166" y="577"/>
                  </a:lnTo>
                  <a:lnTo>
                    <a:pt x="186" y="577"/>
                  </a:lnTo>
                  <a:lnTo>
                    <a:pt x="203" y="577"/>
                  </a:lnTo>
                  <a:lnTo>
                    <a:pt x="176" y="555"/>
                  </a:lnTo>
                  <a:lnTo>
                    <a:pt x="150" y="530"/>
                  </a:lnTo>
                  <a:lnTo>
                    <a:pt x="126" y="500"/>
                  </a:lnTo>
                  <a:lnTo>
                    <a:pt x="104" y="466"/>
                  </a:lnTo>
                  <a:lnTo>
                    <a:pt x="85" y="429"/>
                  </a:lnTo>
                  <a:lnTo>
                    <a:pt x="70" y="390"/>
                  </a:lnTo>
                  <a:lnTo>
                    <a:pt x="59" y="348"/>
                  </a:lnTo>
                  <a:lnTo>
                    <a:pt x="51" y="304"/>
                  </a:lnTo>
                  <a:lnTo>
                    <a:pt x="48" y="258"/>
                  </a:lnTo>
                  <a:lnTo>
                    <a:pt x="51" y="212"/>
                  </a:lnTo>
                  <a:lnTo>
                    <a:pt x="60" y="165"/>
                  </a:lnTo>
                  <a:lnTo>
                    <a:pt x="74" y="118"/>
                  </a:lnTo>
                  <a:lnTo>
                    <a:pt x="96" y="71"/>
                  </a:lnTo>
                  <a:lnTo>
                    <a:pt x="135" y="123"/>
                  </a:lnTo>
                  <a:lnTo>
                    <a:pt x="179" y="170"/>
                  </a:lnTo>
                  <a:lnTo>
                    <a:pt x="225" y="215"/>
                  </a:lnTo>
                  <a:lnTo>
                    <a:pt x="275" y="256"/>
                  </a:lnTo>
                  <a:lnTo>
                    <a:pt x="328" y="294"/>
                  </a:lnTo>
                  <a:lnTo>
                    <a:pt x="382" y="328"/>
                  </a:lnTo>
                  <a:lnTo>
                    <a:pt x="438" y="359"/>
                  </a:lnTo>
                  <a:lnTo>
                    <a:pt x="495" y="387"/>
                  </a:lnTo>
                  <a:lnTo>
                    <a:pt x="554" y="410"/>
                  </a:lnTo>
                  <a:lnTo>
                    <a:pt x="614" y="429"/>
                  </a:lnTo>
                  <a:lnTo>
                    <a:pt x="673" y="445"/>
                  </a:lnTo>
                  <a:lnTo>
                    <a:pt x="732" y="457"/>
                  </a:lnTo>
                  <a:lnTo>
                    <a:pt x="791" y="464"/>
                  </a:lnTo>
                  <a:lnTo>
                    <a:pt x="848" y="468"/>
                  </a:lnTo>
                  <a:lnTo>
                    <a:pt x="848" y="468"/>
                  </a:lnTo>
                  <a:lnTo>
                    <a:pt x="842" y="426"/>
                  </a:lnTo>
                  <a:lnTo>
                    <a:pt x="840" y="382"/>
                  </a:lnTo>
                  <a:lnTo>
                    <a:pt x="842" y="335"/>
                  </a:lnTo>
                  <a:lnTo>
                    <a:pt x="850" y="289"/>
                  </a:lnTo>
                  <a:lnTo>
                    <a:pt x="863" y="244"/>
                  </a:lnTo>
                  <a:lnTo>
                    <a:pt x="881" y="203"/>
                  </a:lnTo>
                  <a:lnTo>
                    <a:pt x="903" y="165"/>
                  </a:lnTo>
                  <a:lnTo>
                    <a:pt x="929" y="129"/>
                  </a:lnTo>
                  <a:lnTo>
                    <a:pt x="959" y="97"/>
                  </a:lnTo>
                  <a:lnTo>
                    <a:pt x="992" y="69"/>
                  </a:lnTo>
                  <a:lnTo>
                    <a:pt x="1027" y="45"/>
                  </a:lnTo>
                  <a:lnTo>
                    <a:pt x="1066" y="26"/>
                  </a:lnTo>
                  <a:lnTo>
                    <a:pt x="1107" y="12"/>
                  </a:lnTo>
                  <a:lnTo>
                    <a:pt x="1150" y="3"/>
                  </a:lnTo>
                  <a:lnTo>
                    <a:pt x="1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8558" y="1042706"/>
            <a:ext cx="366610" cy="365635"/>
            <a:chOff x="8150225" y="2667000"/>
            <a:chExt cx="596900" cy="595313"/>
          </a:xfrm>
          <a:solidFill>
            <a:schemeClr val="accent2"/>
          </a:solidFill>
        </p:grpSpPr>
        <p:sp>
          <p:nvSpPr>
            <p:cNvPr id="44" name="Freeform 43"/>
            <p:cNvSpPr/>
            <p:nvPr/>
          </p:nvSpPr>
          <p:spPr bwMode="auto">
            <a:xfrm>
              <a:off x="8401050" y="2838450"/>
              <a:ext cx="96838" cy="96838"/>
            </a:xfrm>
            <a:custGeom>
              <a:gdLst>
                <a:gd name="T0" fmla="*/ 273 w 545"/>
                <a:gd name="T1" fmla="*/ 0 h 544"/>
                <a:gd name="T2" fmla="*/ 313 w 545"/>
                <a:gd name="T3" fmla="*/ 3 h 544"/>
                <a:gd name="T4" fmla="*/ 351 w 545"/>
                <a:gd name="T5" fmla="*/ 11 h 544"/>
                <a:gd name="T6" fmla="*/ 387 w 545"/>
                <a:gd name="T7" fmla="*/ 24 h 544"/>
                <a:gd name="T8" fmla="*/ 421 w 545"/>
                <a:gd name="T9" fmla="*/ 43 h 544"/>
                <a:gd name="T10" fmla="*/ 451 w 545"/>
                <a:gd name="T11" fmla="*/ 67 h 544"/>
                <a:gd name="T12" fmla="*/ 478 w 545"/>
                <a:gd name="T13" fmla="*/ 93 h 544"/>
                <a:gd name="T14" fmla="*/ 502 w 545"/>
                <a:gd name="T15" fmla="*/ 123 h 544"/>
                <a:gd name="T16" fmla="*/ 520 w 545"/>
                <a:gd name="T17" fmla="*/ 157 h 544"/>
                <a:gd name="T18" fmla="*/ 534 w 545"/>
                <a:gd name="T19" fmla="*/ 193 h 544"/>
                <a:gd name="T20" fmla="*/ 542 w 545"/>
                <a:gd name="T21" fmla="*/ 231 h 544"/>
                <a:gd name="T22" fmla="*/ 545 w 545"/>
                <a:gd name="T23" fmla="*/ 271 h 544"/>
                <a:gd name="T24" fmla="*/ 542 w 545"/>
                <a:gd name="T25" fmla="*/ 311 h 544"/>
                <a:gd name="T26" fmla="*/ 534 w 545"/>
                <a:gd name="T27" fmla="*/ 350 h 544"/>
                <a:gd name="T28" fmla="*/ 520 w 545"/>
                <a:gd name="T29" fmla="*/ 386 h 544"/>
                <a:gd name="T30" fmla="*/ 502 w 545"/>
                <a:gd name="T31" fmla="*/ 419 h 544"/>
                <a:gd name="T32" fmla="*/ 478 w 545"/>
                <a:gd name="T33" fmla="*/ 450 h 544"/>
                <a:gd name="T34" fmla="*/ 451 w 545"/>
                <a:gd name="T35" fmla="*/ 477 h 544"/>
                <a:gd name="T36" fmla="*/ 421 w 545"/>
                <a:gd name="T37" fmla="*/ 499 h 544"/>
                <a:gd name="T38" fmla="*/ 387 w 545"/>
                <a:gd name="T39" fmla="*/ 518 h 544"/>
                <a:gd name="T40" fmla="*/ 351 w 545"/>
                <a:gd name="T41" fmla="*/ 532 h 544"/>
                <a:gd name="T42" fmla="*/ 313 w 545"/>
                <a:gd name="T43" fmla="*/ 541 h 544"/>
                <a:gd name="T44" fmla="*/ 273 w 545"/>
                <a:gd name="T45" fmla="*/ 544 h 544"/>
                <a:gd name="T46" fmla="*/ 233 w 545"/>
                <a:gd name="T47" fmla="*/ 541 h 544"/>
                <a:gd name="T48" fmla="*/ 194 w 545"/>
                <a:gd name="T49" fmla="*/ 532 h 544"/>
                <a:gd name="T50" fmla="*/ 158 w 545"/>
                <a:gd name="T51" fmla="*/ 518 h 544"/>
                <a:gd name="T52" fmla="*/ 125 w 545"/>
                <a:gd name="T53" fmla="*/ 499 h 544"/>
                <a:gd name="T54" fmla="*/ 94 w 545"/>
                <a:gd name="T55" fmla="*/ 477 h 544"/>
                <a:gd name="T56" fmla="*/ 67 w 545"/>
                <a:gd name="T57" fmla="*/ 450 h 544"/>
                <a:gd name="T58" fmla="*/ 45 w 545"/>
                <a:gd name="T59" fmla="*/ 419 h 544"/>
                <a:gd name="T60" fmla="*/ 26 w 545"/>
                <a:gd name="T61" fmla="*/ 386 h 544"/>
                <a:gd name="T62" fmla="*/ 12 w 545"/>
                <a:gd name="T63" fmla="*/ 350 h 544"/>
                <a:gd name="T64" fmla="*/ 3 w 545"/>
                <a:gd name="T65" fmla="*/ 311 h 544"/>
                <a:gd name="T66" fmla="*/ 0 w 545"/>
                <a:gd name="T67" fmla="*/ 271 h 544"/>
                <a:gd name="T68" fmla="*/ 3 w 545"/>
                <a:gd name="T69" fmla="*/ 231 h 544"/>
                <a:gd name="T70" fmla="*/ 12 w 545"/>
                <a:gd name="T71" fmla="*/ 193 h 544"/>
                <a:gd name="T72" fmla="*/ 26 w 545"/>
                <a:gd name="T73" fmla="*/ 157 h 544"/>
                <a:gd name="T74" fmla="*/ 45 w 545"/>
                <a:gd name="T75" fmla="*/ 123 h 544"/>
                <a:gd name="T76" fmla="*/ 67 w 545"/>
                <a:gd name="T77" fmla="*/ 93 h 544"/>
                <a:gd name="T78" fmla="*/ 94 w 545"/>
                <a:gd name="T79" fmla="*/ 67 h 544"/>
                <a:gd name="T80" fmla="*/ 125 w 545"/>
                <a:gd name="T81" fmla="*/ 43 h 544"/>
                <a:gd name="T82" fmla="*/ 158 w 545"/>
                <a:gd name="T83" fmla="*/ 24 h 544"/>
                <a:gd name="T84" fmla="*/ 194 w 545"/>
                <a:gd name="T85" fmla="*/ 11 h 544"/>
                <a:gd name="T86" fmla="*/ 233 w 545"/>
                <a:gd name="T87" fmla="*/ 3 h 544"/>
                <a:gd name="T88" fmla="*/ 273 w 545"/>
                <a:gd name="T89" fmla="*/ 0 h 5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5" h="544">
                  <a:moveTo>
                    <a:pt x="273" y="0"/>
                  </a:moveTo>
                  <a:lnTo>
                    <a:pt x="313" y="3"/>
                  </a:lnTo>
                  <a:lnTo>
                    <a:pt x="351" y="11"/>
                  </a:lnTo>
                  <a:lnTo>
                    <a:pt x="387" y="24"/>
                  </a:lnTo>
                  <a:lnTo>
                    <a:pt x="421" y="43"/>
                  </a:lnTo>
                  <a:lnTo>
                    <a:pt x="451" y="67"/>
                  </a:lnTo>
                  <a:lnTo>
                    <a:pt x="478" y="93"/>
                  </a:lnTo>
                  <a:lnTo>
                    <a:pt x="502" y="123"/>
                  </a:lnTo>
                  <a:lnTo>
                    <a:pt x="520" y="157"/>
                  </a:lnTo>
                  <a:lnTo>
                    <a:pt x="534" y="193"/>
                  </a:lnTo>
                  <a:lnTo>
                    <a:pt x="542" y="231"/>
                  </a:lnTo>
                  <a:lnTo>
                    <a:pt x="545" y="271"/>
                  </a:lnTo>
                  <a:lnTo>
                    <a:pt x="542" y="311"/>
                  </a:lnTo>
                  <a:lnTo>
                    <a:pt x="534" y="350"/>
                  </a:lnTo>
                  <a:lnTo>
                    <a:pt x="520" y="386"/>
                  </a:lnTo>
                  <a:lnTo>
                    <a:pt x="502" y="419"/>
                  </a:lnTo>
                  <a:lnTo>
                    <a:pt x="478" y="450"/>
                  </a:lnTo>
                  <a:lnTo>
                    <a:pt x="451" y="477"/>
                  </a:lnTo>
                  <a:lnTo>
                    <a:pt x="421" y="499"/>
                  </a:lnTo>
                  <a:lnTo>
                    <a:pt x="387" y="518"/>
                  </a:lnTo>
                  <a:lnTo>
                    <a:pt x="351" y="532"/>
                  </a:lnTo>
                  <a:lnTo>
                    <a:pt x="313" y="541"/>
                  </a:lnTo>
                  <a:lnTo>
                    <a:pt x="273" y="544"/>
                  </a:lnTo>
                  <a:lnTo>
                    <a:pt x="233" y="541"/>
                  </a:lnTo>
                  <a:lnTo>
                    <a:pt x="194" y="532"/>
                  </a:lnTo>
                  <a:lnTo>
                    <a:pt x="158" y="518"/>
                  </a:lnTo>
                  <a:lnTo>
                    <a:pt x="125" y="499"/>
                  </a:lnTo>
                  <a:lnTo>
                    <a:pt x="94" y="477"/>
                  </a:lnTo>
                  <a:lnTo>
                    <a:pt x="67" y="450"/>
                  </a:lnTo>
                  <a:lnTo>
                    <a:pt x="45" y="419"/>
                  </a:lnTo>
                  <a:lnTo>
                    <a:pt x="26" y="386"/>
                  </a:lnTo>
                  <a:lnTo>
                    <a:pt x="12" y="350"/>
                  </a:lnTo>
                  <a:lnTo>
                    <a:pt x="3" y="311"/>
                  </a:lnTo>
                  <a:lnTo>
                    <a:pt x="0" y="271"/>
                  </a:lnTo>
                  <a:lnTo>
                    <a:pt x="3" y="231"/>
                  </a:lnTo>
                  <a:lnTo>
                    <a:pt x="12" y="193"/>
                  </a:lnTo>
                  <a:lnTo>
                    <a:pt x="26" y="157"/>
                  </a:lnTo>
                  <a:lnTo>
                    <a:pt x="45" y="123"/>
                  </a:lnTo>
                  <a:lnTo>
                    <a:pt x="67" y="93"/>
                  </a:lnTo>
                  <a:lnTo>
                    <a:pt x="94" y="67"/>
                  </a:lnTo>
                  <a:lnTo>
                    <a:pt x="125" y="43"/>
                  </a:lnTo>
                  <a:lnTo>
                    <a:pt x="158" y="24"/>
                  </a:lnTo>
                  <a:lnTo>
                    <a:pt x="194" y="11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150225" y="2667000"/>
              <a:ext cx="596900" cy="595313"/>
            </a:xfrm>
            <a:custGeom>
              <a:gdLst>
                <a:gd name="T0" fmla="*/ 1909 w 3384"/>
                <a:gd name="T1" fmla="*/ 2227 h 3379"/>
                <a:gd name="T2" fmla="*/ 2132 w 3384"/>
                <a:gd name="T3" fmla="*/ 2288 h 3379"/>
                <a:gd name="T4" fmla="*/ 2210 w 3384"/>
                <a:gd name="T5" fmla="*/ 2356 h 3379"/>
                <a:gd name="T6" fmla="*/ 2139 w 3384"/>
                <a:gd name="T7" fmla="*/ 2420 h 3379"/>
                <a:gd name="T8" fmla="*/ 1939 w 3384"/>
                <a:gd name="T9" fmla="*/ 2479 h 3379"/>
                <a:gd name="T10" fmla="*/ 1633 w 3384"/>
                <a:gd name="T11" fmla="*/ 2497 h 3379"/>
                <a:gd name="T12" fmla="*/ 1366 w 3384"/>
                <a:gd name="T13" fmla="*/ 2458 h 3379"/>
                <a:gd name="T14" fmla="*/ 1214 w 3384"/>
                <a:gd name="T15" fmla="*/ 2393 h 3379"/>
                <a:gd name="T16" fmla="*/ 1201 w 3384"/>
                <a:gd name="T17" fmla="*/ 2331 h 3379"/>
                <a:gd name="T18" fmla="*/ 1335 w 3384"/>
                <a:gd name="T19" fmla="*/ 2262 h 3379"/>
                <a:gd name="T20" fmla="*/ 1501 w 3384"/>
                <a:gd name="T21" fmla="*/ 2191 h 3379"/>
                <a:gd name="T22" fmla="*/ 1287 w 3384"/>
                <a:gd name="T23" fmla="*/ 2155 h 3379"/>
                <a:gd name="T24" fmla="*/ 1119 w 3384"/>
                <a:gd name="T25" fmla="*/ 2250 h 3379"/>
                <a:gd name="T26" fmla="*/ 1074 w 3384"/>
                <a:gd name="T27" fmla="*/ 2383 h 3379"/>
                <a:gd name="T28" fmla="*/ 1165 w 3384"/>
                <a:gd name="T29" fmla="*/ 2500 h 3379"/>
                <a:gd name="T30" fmla="*/ 1352 w 3384"/>
                <a:gd name="T31" fmla="*/ 2576 h 3379"/>
                <a:gd name="T32" fmla="*/ 1595 w 3384"/>
                <a:gd name="T33" fmla="*/ 2613 h 3379"/>
                <a:gd name="T34" fmla="*/ 1855 w 3384"/>
                <a:gd name="T35" fmla="*/ 2608 h 3379"/>
                <a:gd name="T36" fmla="*/ 2090 w 3384"/>
                <a:gd name="T37" fmla="*/ 2563 h 3379"/>
                <a:gd name="T38" fmla="*/ 2261 w 3384"/>
                <a:gd name="T39" fmla="*/ 2479 h 3379"/>
                <a:gd name="T40" fmla="*/ 2327 w 3384"/>
                <a:gd name="T41" fmla="*/ 2356 h 3379"/>
                <a:gd name="T42" fmla="*/ 2263 w 3384"/>
                <a:gd name="T43" fmla="*/ 2233 h 3379"/>
                <a:gd name="T44" fmla="*/ 2094 w 3384"/>
                <a:gd name="T45" fmla="*/ 2149 h 3379"/>
                <a:gd name="T46" fmla="*/ 1689 w 3384"/>
                <a:gd name="T47" fmla="*/ 773 h 3379"/>
                <a:gd name="T48" fmla="*/ 1427 w 3384"/>
                <a:gd name="T49" fmla="*/ 848 h 3379"/>
                <a:gd name="T50" fmla="*/ 1242 w 3384"/>
                <a:gd name="T51" fmla="*/ 1036 h 3379"/>
                <a:gd name="T52" fmla="*/ 1171 w 3384"/>
                <a:gd name="T53" fmla="*/ 1298 h 3379"/>
                <a:gd name="T54" fmla="*/ 1251 w 3384"/>
                <a:gd name="T55" fmla="*/ 1598 h 3379"/>
                <a:gd name="T56" fmla="*/ 1432 w 3384"/>
                <a:gd name="T57" fmla="*/ 1865 h 3379"/>
                <a:gd name="T58" fmla="*/ 1626 w 3384"/>
                <a:gd name="T59" fmla="*/ 2067 h 3379"/>
                <a:gd name="T60" fmla="*/ 1717 w 3384"/>
                <a:gd name="T61" fmla="*/ 2104 h 3379"/>
                <a:gd name="T62" fmla="*/ 1880 w 3384"/>
                <a:gd name="T63" fmla="*/ 1945 h 3379"/>
                <a:gd name="T64" fmla="*/ 2059 w 3384"/>
                <a:gd name="T65" fmla="*/ 1723 h 3379"/>
                <a:gd name="T66" fmla="*/ 2187 w 3384"/>
                <a:gd name="T67" fmla="*/ 1462 h 3379"/>
                <a:gd name="T68" fmla="*/ 2201 w 3384"/>
                <a:gd name="T69" fmla="*/ 1188 h 3379"/>
                <a:gd name="T70" fmla="*/ 2079 w 3384"/>
                <a:gd name="T71" fmla="*/ 950 h 3379"/>
                <a:gd name="T72" fmla="*/ 1859 w 3384"/>
                <a:gd name="T73" fmla="*/ 802 h 3379"/>
                <a:gd name="T74" fmla="*/ 1691 w 3384"/>
                <a:gd name="T75" fmla="*/ 0 h 3379"/>
                <a:gd name="T76" fmla="*/ 2189 w 3384"/>
                <a:gd name="T77" fmla="*/ 74 h 3379"/>
                <a:gd name="T78" fmla="*/ 2628 w 3384"/>
                <a:gd name="T79" fmla="*/ 282 h 3379"/>
                <a:gd name="T80" fmla="*/ 2986 w 3384"/>
                <a:gd name="T81" fmla="*/ 601 h 3379"/>
                <a:gd name="T82" fmla="*/ 3242 w 3384"/>
                <a:gd name="T83" fmla="*/ 1010 h 3379"/>
                <a:gd name="T84" fmla="*/ 3372 w 3384"/>
                <a:gd name="T85" fmla="*/ 1486 h 3379"/>
                <a:gd name="T86" fmla="*/ 3357 w 3384"/>
                <a:gd name="T87" fmla="*/ 1993 h 3379"/>
                <a:gd name="T88" fmla="*/ 3200 w 3384"/>
                <a:gd name="T89" fmla="*/ 2457 h 3379"/>
                <a:gd name="T90" fmla="*/ 2922 w 3384"/>
                <a:gd name="T91" fmla="*/ 2849 h 3379"/>
                <a:gd name="T92" fmla="*/ 2546 w 3384"/>
                <a:gd name="T93" fmla="*/ 3148 h 3379"/>
                <a:gd name="T94" fmla="*/ 2094 w 3384"/>
                <a:gd name="T95" fmla="*/ 3331 h 3379"/>
                <a:gd name="T96" fmla="*/ 1589 w 3384"/>
                <a:gd name="T97" fmla="*/ 3376 h 3379"/>
                <a:gd name="T98" fmla="*/ 1102 w 3384"/>
                <a:gd name="T99" fmla="*/ 3273 h 3379"/>
                <a:gd name="T100" fmla="*/ 678 w 3384"/>
                <a:gd name="T101" fmla="*/ 3041 h 3379"/>
                <a:gd name="T102" fmla="*/ 338 w 3384"/>
                <a:gd name="T103" fmla="*/ 2703 h 3379"/>
                <a:gd name="T104" fmla="*/ 106 w 3384"/>
                <a:gd name="T105" fmla="*/ 2278 h 3379"/>
                <a:gd name="T106" fmla="*/ 3 w 3384"/>
                <a:gd name="T107" fmla="*/ 1792 h 3379"/>
                <a:gd name="T108" fmla="*/ 47 w 3384"/>
                <a:gd name="T109" fmla="*/ 1288 h 3379"/>
                <a:gd name="T110" fmla="*/ 231 w 3384"/>
                <a:gd name="T111" fmla="*/ 837 h 3379"/>
                <a:gd name="T112" fmla="*/ 530 w 3384"/>
                <a:gd name="T113" fmla="*/ 462 h 3379"/>
                <a:gd name="T114" fmla="*/ 923 w 3384"/>
                <a:gd name="T115" fmla="*/ 184 h 3379"/>
                <a:gd name="T116" fmla="*/ 1388 w 3384"/>
                <a:gd name="T117" fmla="*/ 28 h 33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3" h="3379">
                  <a:moveTo>
                    <a:pt x="1959" y="2117"/>
                  </a:moveTo>
                  <a:lnTo>
                    <a:pt x="1921" y="2155"/>
                  </a:lnTo>
                  <a:lnTo>
                    <a:pt x="1885" y="2189"/>
                  </a:lnTo>
                  <a:lnTo>
                    <a:pt x="1851" y="2220"/>
                  </a:lnTo>
                  <a:lnTo>
                    <a:pt x="1909" y="2227"/>
                  </a:lnTo>
                  <a:lnTo>
                    <a:pt x="1964" y="2236"/>
                  </a:lnTo>
                  <a:lnTo>
                    <a:pt x="2014" y="2248"/>
                  </a:lnTo>
                  <a:lnTo>
                    <a:pt x="2059" y="2260"/>
                  </a:lnTo>
                  <a:lnTo>
                    <a:pt x="2098" y="2273"/>
                  </a:lnTo>
                  <a:lnTo>
                    <a:pt x="2132" y="2288"/>
                  </a:lnTo>
                  <a:lnTo>
                    <a:pt x="2160" y="2302"/>
                  </a:lnTo>
                  <a:lnTo>
                    <a:pt x="2181" y="2316"/>
                  </a:lnTo>
                  <a:lnTo>
                    <a:pt x="2198" y="2331"/>
                  </a:lnTo>
                  <a:lnTo>
                    <a:pt x="2207" y="2343"/>
                  </a:lnTo>
                  <a:lnTo>
                    <a:pt x="2210" y="2356"/>
                  </a:lnTo>
                  <a:lnTo>
                    <a:pt x="2207" y="2367"/>
                  </a:lnTo>
                  <a:lnTo>
                    <a:pt x="2199" y="2379"/>
                  </a:lnTo>
                  <a:lnTo>
                    <a:pt x="2184" y="2393"/>
                  </a:lnTo>
                  <a:lnTo>
                    <a:pt x="2165" y="2406"/>
                  </a:lnTo>
                  <a:lnTo>
                    <a:pt x="2139" y="2420"/>
                  </a:lnTo>
                  <a:lnTo>
                    <a:pt x="2109" y="2434"/>
                  </a:lnTo>
                  <a:lnTo>
                    <a:pt x="2074" y="2446"/>
                  </a:lnTo>
                  <a:lnTo>
                    <a:pt x="2034" y="2458"/>
                  </a:lnTo>
                  <a:lnTo>
                    <a:pt x="1989" y="2470"/>
                  </a:lnTo>
                  <a:lnTo>
                    <a:pt x="1939" y="2479"/>
                  </a:lnTo>
                  <a:lnTo>
                    <a:pt x="1886" y="2487"/>
                  </a:lnTo>
                  <a:lnTo>
                    <a:pt x="1828" y="2493"/>
                  </a:lnTo>
                  <a:lnTo>
                    <a:pt x="1765" y="2497"/>
                  </a:lnTo>
                  <a:lnTo>
                    <a:pt x="1699" y="2500"/>
                  </a:lnTo>
                  <a:lnTo>
                    <a:pt x="1633" y="2497"/>
                  </a:lnTo>
                  <a:lnTo>
                    <a:pt x="1572" y="2493"/>
                  </a:lnTo>
                  <a:lnTo>
                    <a:pt x="1513" y="2487"/>
                  </a:lnTo>
                  <a:lnTo>
                    <a:pt x="1459" y="2479"/>
                  </a:lnTo>
                  <a:lnTo>
                    <a:pt x="1410" y="2470"/>
                  </a:lnTo>
                  <a:lnTo>
                    <a:pt x="1366" y="2458"/>
                  </a:lnTo>
                  <a:lnTo>
                    <a:pt x="1325" y="2446"/>
                  </a:lnTo>
                  <a:lnTo>
                    <a:pt x="1289" y="2434"/>
                  </a:lnTo>
                  <a:lnTo>
                    <a:pt x="1259" y="2420"/>
                  </a:lnTo>
                  <a:lnTo>
                    <a:pt x="1234" y="2406"/>
                  </a:lnTo>
                  <a:lnTo>
                    <a:pt x="1214" y="2393"/>
                  </a:lnTo>
                  <a:lnTo>
                    <a:pt x="1200" y="2379"/>
                  </a:lnTo>
                  <a:lnTo>
                    <a:pt x="1192" y="2367"/>
                  </a:lnTo>
                  <a:lnTo>
                    <a:pt x="1188" y="2356"/>
                  </a:lnTo>
                  <a:lnTo>
                    <a:pt x="1192" y="2344"/>
                  </a:lnTo>
                  <a:lnTo>
                    <a:pt x="1201" y="2331"/>
                  </a:lnTo>
                  <a:lnTo>
                    <a:pt x="1216" y="2318"/>
                  </a:lnTo>
                  <a:lnTo>
                    <a:pt x="1238" y="2303"/>
                  </a:lnTo>
                  <a:lnTo>
                    <a:pt x="1265" y="2289"/>
                  </a:lnTo>
                  <a:lnTo>
                    <a:pt x="1297" y="2275"/>
                  </a:lnTo>
                  <a:lnTo>
                    <a:pt x="1335" y="2262"/>
                  </a:lnTo>
                  <a:lnTo>
                    <a:pt x="1377" y="2250"/>
                  </a:lnTo>
                  <a:lnTo>
                    <a:pt x="1425" y="2238"/>
                  </a:lnTo>
                  <a:lnTo>
                    <a:pt x="1478" y="2229"/>
                  </a:lnTo>
                  <a:lnTo>
                    <a:pt x="1535" y="2221"/>
                  </a:lnTo>
                  <a:lnTo>
                    <a:pt x="1501" y="2191"/>
                  </a:lnTo>
                  <a:lnTo>
                    <a:pt x="1465" y="2157"/>
                  </a:lnTo>
                  <a:lnTo>
                    <a:pt x="1427" y="2119"/>
                  </a:lnTo>
                  <a:lnTo>
                    <a:pt x="1378" y="2129"/>
                  </a:lnTo>
                  <a:lnTo>
                    <a:pt x="1332" y="2142"/>
                  </a:lnTo>
                  <a:lnTo>
                    <a:pt x="1287" y="2155"/>
                  </a:lnTo>
                  <a:lnTo>
                    <a:pt x="1246" y="2170"/>
                  </a:lnTo>
                  <a:lnTo>
                    <a:pt x="1208" y="2188"/>
                  </a:lnTo>
                  <a:lnTo>
                    <a:pt x="1174" y="2206"/>
                  </a:lnTo>
                  <a:lnTo>
                    <a:pt x="1144" y="2227"/>
                  </a:lnTo>
                  <a:lnTo>
                    <a:pt x="1119" y="2250"/>
                  </a:lnTo>
                  <a:lnTo>
                    <a:pt x="1099" y="2273"/>
                  </a:lnTo>
                  <a:lnTo>
                    <a:pt x="1083" y="2299"/>
                  </a:lnTo>
                  <a:lnTo>
                    <a:pt x="1074" y="2327"/>
                  </a:lnTo>
                  <a:lnTo>
                    <a:pt x="1071" y="2356"/>
                  </a:lnTo>
                  <a:lnTo>
                    <a:pt x="1074" y="2383"/>
                  </a:lnTo>
                  <a:lnTo>
                    <a:pt x="1082" y="2410"/>
                  </a:lnTo>
                  <a:lnTo>
                    <a:pt x="1096" y="2435"/>
                  </a:lnTo>
                  <a:lnTo>
                    <a:pt x="1114" y="2457"/>
                  </a:lnTo>
                  <a:lnTo>
                    <a:pt x="1138" y="2479"/>
                  </a:lnTo>
                  <a:lnTo>
                    <a:pt x="1165" y="2500"/>
                  </a:lnTo>
                  <a:lnTo>
                    <a:pt x="1196" y="2518"/>
                  </a:lnTo>
                  <a:lnTo>
                    <a:pt x="1231" y="2534"/>
                  </a:lnTo>
                  <a:lnTo>
                    <a:pt x="1269" y="2550"/>
                  </a:lnTo>
                  <a:lnTo>
                    <a:pt x="1309" y="2563"/>
                  </a:lnTo>
                  <a:lnTo>
                    <a:pt x="1352" y="2576"/>
                  </a:lnTo>
                  <a:lnTo>
                    <a:pt x="1397" y="2587"/>
                  </a:lnTo>
                  <a:lnTo>
                    <a:pt x="1445" y="2595"/>
                  </a:lnTo>
                  <a:lnTo>
                    <a:pt x="1494" y="2602"/>
                  </a:lnTo>
                  <a:lnTo>
                    <a:pt x="1545" y="2608"/>
                  </a:lnTo>
                  <a:lnTo>
                    <a:pt x="1595" y="2613"/>
                  </a:lnTo>
                  <a:lnTo>
                    <a:pt x="1648" y="2615"/>
                  </a:lnTo>
                  <a:lnTo>
                    <a:pt x="1699" y="2616"/>
                  </a:lnTo>
                  <a:lnTo>
                    <a:pt x="1752" y="2615"/>
                  </a:lnTo>
                  <a:lnTo>
                    <a:pt x="1803" y="2613"/>
                  </a:lnTo>
                  <a:lnTo>
                    <a:pt x="1855" y="2608"/>
                  </a:lnTo>
                  <a:lnTo>
                    <a:pt x="1904" y="2602"/>
                  </a:lnTo>
                  <a:lnTo>
                    <a:pt x="1954" y="2595"/>
                  </a:lnTo>
                  <a:lnTo>
                    <a:pt x="2001" y="2587"/>
                  </a:lnTo>
                  <a:lnTo>
                    <a:pt x="2046" y="2576"/>
                  </a:lnTo>
                  <a:lnTo>
                    <a:pt x="2090" y="2563"/>
                  </a:lnTo>
                  <a:lnTo>
                    <a:pt x="2131" y="2550"/>
                  </a:lnTo>
                  <a:lnTo>
                    <a:pt x="2168" y="2534"/>
                  </a:lnTo>
                  <a:lnTo>
                    <a:pt x="2203" y="2518"/>
                  </a:lnTo>
                  <a:lnTo>
                    <a:pt x="2234" y="2500"/>
                  </a:lnTo>
                  <a:lnTo>
                    <a:pt x="2261" y="2479"/>
                  </a:lnTo>
                  <a:lnTo>
                    <a:pt x="2284" y="2457"/>
                  </a:lnTo>
                  <a:lnTo>
                    <a:pt x="2303" y="2435"/>
                  </a:lnTo>
                  <a:lnTo>
                    <a:pt x="2316" y="2410"/>
                  </a:lnTo>
                  <a:lnTo>
                    <a:pt x="2324" y="2383"/>
                  </a:lnTo>
                  <a:lnTo>
                    <a:pt x="2327" y="2356"/>
                  </a:lnTo>
                  <a:lnTo>
                    <a:pt x="2324" y="2328"/>
                  </a:lnTo>
                  <a:lnTo>
                    <a:pt x="2316" y="2302"/>
                  </a:lnTo>
                  <a:lnTo>
                    <a:pt x="2303" y="2277"/>
                  </a:lnTo>
                  <a:lnTo>
                    <a:pt x="2285" y="2255"/>
                  </a:lnTo>
                  <a:lnTo>
                    <a:pt x="2263" y="2233"/>
                  </a:lnTo>
                  <a:lnTo>
                    <a:pt x="2236" y="2214"/>
                  </a:lnTo>
                  <a:lnTo>
                    <a:pt x="2205" y="2195"/>
                  </a:lnTo>
                  <a:lnTo>
                    <a:pt x="2171" y="2178"/>
                  </a:lnTo>
                  <a:lnTo>
                    <a:pt x="2134" y="2162"/>
                  </a:lnTo>
                  <a:lnTo>
                    <a:pt x="2094" y="2149"/>
                  </a:lnTo>
                  <a:lnTo>
                    <a:pt x="2050" y="2137"/>
                  </a:lnTo>
                  <a:lnTo>
                    <a:pt x="2006" y="2126"/>
                  </a:lnTo>
                  <a:lnTo>
                    <a:pt x="1959" y="2117"/>
                  </a:lnTo>
                  <a:close/>
                  <a:moveTo>
                    <a:pt x="1692" y="773"/>
                  </a:moveTo>
                  <a:lnTo>
                    <a:pt x="1689" y="773"/>
                  </a:lnTo>
                  <a:lnTo>
                    <a:pt x="1632" y="777"/>
                  </a:lnTo>
                  <a:lnTo>
                    <a:pt x="1578" y="788"/>
                  </a:lnTo>
                  <a:lnTo>
                    <a:pt x="1525" y="802"/>
                  </a:lnTo>
                  <a:lnTo>
                    <a:pt x="1475" y="823"/>
                  </a:lnTo>
                  <a:lnTo>
                    <a:pt x="1427" y="848"/>
                  </a:lnTo>
                  <a:lnTo>
                    <a:pt x="1383" y="878"/>
                  </a:lnTo>
                  <a:lnTo>
                    <a:pt x="1342" y="912"/>
                  </a:lnTo>
                  <a:lnTo>
                    <a:pt x="1305" y="950"/>
                  </a:lnTo>
                  <a:lnTo>
                    <a:pt x="1271" y="992"/>
                  </a:lnTo>
                  <a:lnTo>
                    <a:pt x="1242" y="1036"/>
                  </a:lnTo>
                  <a:lnTo>
                    <a:pt x="1217" y="1085"/>
                  </a:lnTo>
                  <a:lnTo>
                    <a:pt x="1198" y="1134"/>
                  </a:lnTo>
                  <a:lnTo>
                    <a:pt x="1183" y="1188"/>
                  </a:lnTo>
                  <a:lnTo>
                    <a:pt x="1174" y="1242"/>
                  </a:lnTo>
                  <a:lnTo>
                    <a:pt x="1171" y="1298"/>
                  </a:lnTo>
                  <a:lnTo>
                    <a:pt x="1175" y="1359"/>
                  </a:lnTo>
                  <a:lnTo>
                    <a:pt x="1185" y="1420"/>
                  </a:lnTo>
                  <a:lnTo>
                    <a:pt x="1203" y="1480"/>
                  </a:lnTo>
                  <a:lnTo>
                    <a:pt x="1224" y="1539"/>
                  </a:lnTo>
                  <a:lnTo>
                    <a:pt x="1251" y="1598"/>
                  </a:lnTo>
                  <a:lnTo>
                    <a:pt x="1282" y="1654"/>
                  </a:lnTo>
                  <a:lnTo>
                    <a:pt x="1317" y="1711"/>
                  </a:lnTo>
                  <a:lnTo>
                    <a:pt x="1353" y="1764"/>
                  </a:lnTo>
                  <a:lnTo>
                    <a:pt x="1392" y="1816"/>
                  </a:lnTo>
                  <a:lnTo>
                    <a:pt x="1432" y="1865"/>
                  </a:lnTo>
                  <a:lnTo>
                    <a:pt x="1474" y="1912"/>
                  </a:lnTo>
                  <a:lnTo>
                    <a:pt x="1514" y="1956"/>
                  </a:lnTo>
                  <a:lnTo>
                    <a:pt x="1553" y="1997"/>
                  </a:lnTo>
                  <a:lnTo>
                    <a:pt x="1591" y="2034"/>
                  </a:lnTo>
                  <a:lnTo>
                    <a:pt x="1626" y="2067"/>
                  </a:lnTo>
                  <a:lnTo>
                    <a:pt x="1659" y="2096"/>
                  </a:lnTo>
                  <a:lnTo>
                    <a:pt x="1659" y="2096"/>
                  </a:lnTo>
                  <a:lnTo>
                    <a:pt x="1677" y="2112"/>
                  </a:lnTo>
                  <a:lnTo>
                    <a:pt x="1692" y="2125"/>
                  </a:lnTo>
                  <a:lnTo>
                    <a:pt x="1717" y="2104"/>
                  </a:lnTo>
                  <a:lnTo>
                    <a:pt x="1746" y="2078"/>
                  </a:lnTo>
                  <a:lnTo>
                    <a:pt x="1776" y="2049"/>
                  </a:lnTo>
                  <a:lnTo>
                    <a:pt x="1809" y="2017"/>
                  </a:lnTo>
                  <a:lnTo>
                    <a:pt x="1844" y="1982"/>
                  </a:lnTo>
                  <a:lnTo>
                    <a:pt x="1880" y="1945"/>
                  </a:lnTo>
                  <a:lnTo>
                    <a:pt x="1918" y="1905"/>
                  </a:lnTo>
                  <a:lnTo>
                    <a:pt x="1954" y="1862"/>
                  </a:lnTo>
                  <a:lnTo>
                    <a:pt x="1990" y="1818"/>
                  </a:lnTo>
                  <a:lnTo>
                    <a:pt x="2026" y="1772"/>
                  </a:lnTo>
                  <a:lnTo>
                    <a:pt x="2059" y="1723"/>
                  </a:lnTo>
                  <a:lnTo>
                    <a:pt x="2091" y="1673"/>
                  </a:lnTo>
                  <a:lnTo>
                    <a:pt x="2120" y="1621"/>
                  </a:lnTo>
                  <a:lnTo>
                    <a:pt x="2146" y="1570"/>
                  </a:lnTo>
                  <a:lnTo>
                    <a:pt x="2169" y="1517"/>
                  </a:lnTo>
                  <a:lnTo>
                    <a:pt x="2187" y="1462"/>
                  </a:lnTo>
                  <a:lnTo>
                    <a:pt x="2201" y="1408"/>
                  </a:lnTo>
                  <a:lnTo>
                    <a:pt x="2210" y="1353"/>
                  </a:lnTo>
                  <a:lnTo>
                    <a:pt x="2213" y="1298"/>
                  </a:lnTo>
                  <a:lnTo>
                    <a:pt x="2210" y="1242"/>
                  </a:lnTo>
                  <a:lnTo>
                    <a:pt x="2201" y="1188"/>
                  </a:lnTo>
                  <a:lnTo>
                    <a:pt x="2186" y="1134"/>
                  </a:lnTo>
                  <a:lnTo>
                    <a:pt x="2167" y="1085"/>
                  </a:lnTo>
                  <a:lnTo>
                    <a:pt x="2142" y="1036"/>
                  </a:lnTo>
                  <a:lnTo>
                    <a:pt x="2113" y="992"/>
                  </a:lnTo>
                  <a:lnTo>
                    <a:pt x="2079" y="950"/>
                  </a:lnTo>
                  <a:lnTo>
                    <a:pt x="2042" y="912"/>
                  </a:lnTo>
                  <a:lnTo>
                    <a:pt x="2001" y="878"/>
                  </a:lnTo>
                  <a:lnTo>
                    <a:pt x="1957" y="848"/>
                  </a:lnTo>
                  <a:lnTo>
                    <a:pt x="1909" y="823"/>
                  </a:lnTo>
                  <a:lnTo>
                    <a:pt x="1859" y="802"/>
                  </a:lnTo>
                  <a:lnTo>
                    <a:pt x="1806" y="788"/>
                  </a:lnTo>
                  <a:lnTo>
                    <a:pt x="1752" y="777"/>
                  </a:lnTo>
                  <a:lnTo>
                    <a:pt x="1695" y="773"/>
                  </a:lnTo>
                  <a:lnTo>
                    <a:pt x="1692" y="773"/>
                  </a:lnTo>
                  <a:close/>
                  <a:moveTo>
                    <a:pt x="1691" y="0"/>
                  </a:moveTo>
                  <a:lnTo>
                    <a:pt x="1795" y="3"/>
                  </a:lnTo>
                  <a:lnTo>
                    <a:pt x="1897" y="12"/>
                  </a:lnTo>
                  <a:lnTo>
                    <a:pt x="1996" y="28"/>
                  </a:lnTo>
                  <a:lnTo>
                    <a:pt x="2094" y="48"/>
                  </a:lnTo>
                  <a:lnTo>
                    <a:pt x="2189" y="74"/>
                  </a:lnTo>
                  <a:lnTo>
                    <a:pt x="2282" y="106"/>
                  </a:lnTo>
                  <a:lnTo>
                    <a:pt x="2373" y="143"/>
                  </a:lnTo>
                  <a:lnTo>
                    <a:pt x="2461" y="184"/>
                  </a:lnTo>
                  <a:lnTo>
                    <a:pt x="2546" y="230"/>
                  </a:lnTo>
                  <a:lnTo>
                    <a:pt x="2628" y="282"/>
                  </a:lnTo>
                  <a:lnTo>
                    <a:pt x="2706" y="337"/>
                  </a:lnTo>
                  <a:lnTo>
                    <a:pt x="2783" y="397"/>
                  </a:lnTo>
                  <a:lnTo>
                    <a:pt x="2854" y="462"/>
                  </a:lnTo>
                  <a:lnTo>
                    <a:pt x="2922" y="530"/>
                  </a:lnTo>
                  <a:lnTo>
                    <a:pt x="2986" y="601"/>
                  </a:lnTo>
                  <a:lnTo>
                    <a:pt x="3046" y="677"/>
                  </a:lnTo>
                  <a:lnTo>
                    <a:pt x="3102" y="755"/>
                  </a:lnTo>
                  <a:lnTo>
                    <a:pt x="3153" y="837"/>
                  </a:lnTo>
                  <a:lnTo>
                    <a:pt x="3200" y="921"/>
                  </a:lnTo>
                  <a:lnTo>
                    <a:pt x="3242" y="1010"/>
                  </a:lnTo>
                  <a:lnTo>
                    <a:pt x="3278" y="1100"/>
                  </a:lnTo>
                  <a:lnTo>
                    <a:pt x="3310" y="1193"/>
                  </a:lnTo>
                  <a:lnTo>
                    <a:pt x="3336" y="1288"/>
                  </a:lnTo>
                  <a:lnTo>
                    <a:pt x="3357" y="1386"/>
                  </a:lnTo>
                  <a:lnTo>
                    <a:pt x="3372" y="1486"/>
                  </a:lnTo>
                  <a:lnTo>
                    <a:pt x="3381" y="1586"/>
                  </a:lnTo>
                  <a:lnTo>
                    <a:pt x="3384" y="1689"/>
                  </a:lnTo>
                  <a:lnTo>
                    <a:pt x="3381" y="1792"/>
                  </a:lnTo>
                  <a:lnTo>
                    <a:pt x="3372" y="1894"/>
                  </a:lnTo>
                  <a:lnTo>
                    <a:pt x="3357" y="1993"/>
                  </a:lnTo>
                  <a:lnTo>
                    <a:pt x="3336" y="2090"/>
                  </a:lnTo>
                  <a:lnTo>
                    <a:pt x="3310" y="2186"/>
                  </a:lnTo>
                  <a:lnTo>
                    <a:pt x="3278" y="2278"/>
                  </a:lnTo>
                  <a:lnTo>
                    <a:pt x="3242" y="2369"/>
                  </a:lnTo>
                  <a:lnTo>
                    <a:pt x="3200" y="2457"/>
                  </a:lnTo>
                  <a:lnTo>
                    <a:pt x="3153" y="2542"/>
                  </a:lnTo>
                  <a:lnTo>
                    <a:pt x="3102" y="2624"/>
                  </a:lnTo>
                  <a:lnTo>
                    <a:pt x="3046" y="2703"/>
                  </a:lnTo>
                  <a:lnTo>
                    <a:pt x="2986" y="2778"/>
                  </a:lnTo>
                  <a:lnTo>
                    <a:pt x="2922" y="2849"/>
                  </a:lnTo>
                  <a:lnTo>
                    <a:pt x="2854" y="2918"/>
                  </a:lnTo>
                  <a:lnTo>
                    <a:pt x="2783" y="2982"/>
                  </a:lnTo>
                  <a:lnTo>
                    <a:pt x="2706" y="3041"/>
                  </a:lnTo>
                  <a:lnTo>
                    <a:pt x="2628" y="3097"/>
                  </a:lnTo>
                  <a:lnTo>
                    <a:pt x="2546" y="3148"/>
                  </a:lnTo>
                  <a:lnTo>
                    <a:pt x="2461" y="3195"/>
                  </a:lnTo>
                  <a:lnTo>
                    <a:pt x="2373" y="3237"/>
                  </a:lnTo>
                  <a:lnTo>
                    <a:pt x="2282" y="3273"/>
                  </a:lnTo>
                  <a:lnTo>
                    <a:pt x="2189" y="3305"/>
                  </a:lnTo>
                  <a:lnTo>
                    <a:pt x="2094" y="3331"/>
                  </a:lnTo>
                  <a:lnTo>
                    <a:pt x="1996" y="3352"/>
                  </a:lnTo>
                  <a:lnTo>
                    <a:pt x="1897" y="3366"/>
                  </a:lnTo>
                  <a:lnTo>
                    <a:pt x="1795" y="3376"/>
                  </a:lnTo>
                  <a:lnTo>
                    <a:pt x="1691" y="3379"/>
                  </a:lnTo>
                  <a:lnTo>
                    <a:pt x="1589" y="3376"/>
                  </a:lnTo>
                  <a:lnTo>
                    <a:pt x="1487" y="3366"/>
                  </a:lnTo>
                  <a:lnTo>
                    <a:pt x="1388" y="3352"/>
                  </a:lnTo>
                  <a:lnTo>
                    <a:pt x="1290" y="3331"/>
                  </a:lnTo>
                  <a:lnTo>
                    <a:pt x="1195" y="3305"/>
                  </a:lnTo>
                  <a:lnTo>
                    <a:pt x="1102" y="3273"/>
                  </a:lnTo>
                  <a:lnTo>
                    <a:pt x="1011" y="3237"/>
                  </a:lnTo>
                  <a:lnTo>
                    <a:pt x="923" y="3195"/>
                  </a:lnTo>
                  <a:lnTo>
                    <a:pt x="838" y="3148"/>
                  </a:lnTo>
                  <a:lnTo>
                    <a:pt x="756" y="3097"/>
                  </a:lnTo>
                  <a:lnTo>
                    <a:pt x="678" y="3041"/>
                  </a:lnTo>
                  <a:lnTo>
                    <a:pt x="601" y="2982"/>
                  </a:lnTo>
                  <a:lnTo>
                    <a:pt x="530" y="2918"/>
                  </a:lnTo>
                  <a:lnTo>
                    <a:pt x="462" y="2849"/>
                  </a:lnTo>
                  <a:lnTo>
                    <a:pt x="398" y="2778"/>
                  </a:lnTo>
                  <a:lnTo>
                    <a:pt x="338" y="2703"/>
                  </a:lnTo>
                  <a:lnTo>
                    <a:pt x="282" y="2624"/>
                  </a:lnTo>
                  <a:lnTo>
                    <a:pt x="231" y="2542"/>
                  </a:lnTo>
                  <a:lnTo>
                    <a:pt x="184" y="2457"/>
                  </a:lnTo>
                  <a:lnTo>
                    <a:pt x="142" y="2369"/>
                  </a:lnTo>
                  <a:lnTo>
                    <a:pt x="106" y="2278"/>
                  </a:lnTo>
                  <a:lnTo>
                    <a:pt x="74" y="2186"/>
                  </a:lnTo>
                  <a:lnTo>
                    <a:pt x="47" y="2090"/>
                  </a:lnTo>
                  <a:lnTo>
                    <a:pt x="27" y="1993"/>
                  </a:lnTo>
                  <a:lnTo>
                    <a:pt x="12" y="1894"/>
                  </a:lnTo>
                  <a:lnTo>
                    <a:pt x="3" y="1792"/>
                  </a:lnTo>
                  <a:lnTo>
                    <a:pt x="0" y="1689"/>
                  </a:lnTo>
                  <a:lnTo>
                    <a:pt x="3" y="1586"/>
                  </a:lnTo>
                  <a:lnTo>
                    <a:pt x="12" y="1486"/>
                  </a:lnTo>
                  <a:lnTo>
                    <a:pt x="27" y="1386"/>
                  </a:lnTo>
                  <a:lnTo>
                    <a:pt x="47" y="1288"/>
                  </a:lnTo>
                  <a:lnTo>
                    <a:pt x="74" y="1193"/>
                  </a:lnTo>
                  <a:lnTo>
                    <a:pt x="106" y="1100"/>
                  </a:lnTo>
                  <a:lnTo>
                    <a:pt x="142" y="1010"/>
                  </a:lnTo>
                  <a:lnTo>
                    <a:pt x="184" y="921"/>
                  </a:lnTo>
                  <a:lnTo>
                    <a:pt x="231" y="837"/>
                  </a:lnTo>
                  <a:lnTo>
                    <a:pt x="282" y="755"/>
                  </a:lnTo>
                  <a:lnTo>
                    <a:pt x="338" y="677"/>
                  </a:lnTo>
                  <a:lnTo>
                    <a:pt x="398" y="601"/>
                  </a:lnTo>
                  <a:lnTo>
                    <a:pt x="462" y="530"/>
                  </a:lnTo>
                  <a:lnTo>
                    <a:pt x="530" y="462"/>
                  </a:lnTo>
                  <a:lnTo>
                    <a:pt x="601" y="397"/>
                  </a:lnTo>
                  <a:lnTo>
                    <a:pt x="678" y="337"/>
                  </a:lnTo>
                  <a:lnTo>
                    <a:pt x="756" y="282"/>
                  </a:lnTo>
                  <a:lnTo>
                    <a:pt x="838" y="230"/>
                  </a:lnTo>
                  <a:lnTo>
                    <a:pt x="923" y="184"/>
                  </a:lnTo>
                  <a:lnTo>
                    <a:pt x="1011" y="143"/>
                  </a:lnTo>
                  <a:lnTo>
                    <a:pt x="1102" y="106"/>
                  </a:lnTo>
                  <a:lnTo>
                    <a:pt x="1195" y="74"/>
                  </a:lnTo>
                  <a:lnTo>
                    <a:pt x="1290" y="48"/>
                  </a:lnTo>
                  <a:lnTo>
                    <a:pt x="1388" y="28"/>
                  </a:lnTo>
                  <a:lnTo>
                    <a:pt x="1487" y="12"/>
                  </a:lnTo>
                  <a:lnTo>
                    <a:pt x="1589" y="3"/>
                  </a:lnTo>
                  <a:lnTo>
                    <a:pt x="1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8559" y="3554434"/>
            <a:ext cx="366610" cy="365635"/>
            <a:chOff x="7204077" y="4213224"/>
            <a:chExt cx="596900" cy="595313"/>
          </a:xfrm>
          <a:solidFill>
            <a:schemeClr val="accent2"/>
          </a:solidFill>
        </p:grpSpPr>
        <p:sp>
          <p:nvSpPr>
            <p:cNvPr id="40" name="Freeform 39"/>
            <p:cNvSpPr/>
            <p:nvPr/>
          </p:nvSpPr>
          <p:spPr bwMode="auto">
            <a:xfrm>
              <a:off x="7353300" y="4370388"/>
              <a:ext cx="298450" cy="288925"/>
            </a:xfrm>
            <a:custGeom>
              <a:gdLst>
                <a:gd name="T0" fmla="*/ 550 w 1690"/>
                <a:gd name="T1" fmla="*/ 23 h 1640"/>
                <a:gd name="T2" fmla="*/ 514 w 1690"/>
                <a:gd name="T3" fmla="*/ 41 h 1640"/>
                <a:gd name="T4" fmla="*/ 494 w 1690"/>
                <a:gd name="T5" fmla="*/ 91 h 1640"/>
                <a:gd name="T6" fmla="*/ 504 w 1690"/>
                <a:gd name="T7" fmla="*/ 224 h 1640"/>
                <a:gd name="T8" fmla="*/ 530 w 1690"/>
                <a:gd name="T9" fmla="*/ 313 h 1640"/>
                <a:gd name="T10" fmla="*/ 636 w 1690"/>
                <a:gd name="T11" fmla="*/ 343 h 1640"/>
                <a:gd name="T12" fmla="*/ 731 w 1690"/>
                <a:gd name="T13" fmla="*/ 337 h 1640"/>
                <a:gd name="T14" fmla="*/ 802 w 1690"/>
                <a:gd name="T15" fmla="*/ 360 h 1640"/>
                <a:gd name="T16" fmla="*/ 829 w 1690"/>
                <a:gd name="T17" fmla="*/ 446 h 1640"/>
                <a:gd name="T18" fmla="*/ 842 w 1690"/>
                <a:gd name="T19" fmla="*/ 500 h 1640"/>
                <a:gd name="T20" fmla="*/ 868 w 1690"/>
                <a:gd name="T21" fmla="*/ 553 h 1640"/>
                <a:gd name="T22" fmla="*/ 956 w 1690"/>
                <a:gd name="T23" fmla="*/ 668 h 1640"/>
                <a:gd name="T24" fmla="*/ 1119 w 1690"/>
                <a:gd name="T25" fmla="*/ 773 h 1640"/>
                <a:gd name="T26" fmla="*/ 1172 w 1690"/>
                <a:gd name="T27" fmla="*/ 817 h 1640"/>
                <a:gd name="T28" fmla="*/ 1119 w 1690"/>
                <a:gd name="T29" fmla="*/ 882 h 1640"/>
                <a:gd name="T30" fmla="*/ 1038 w 1690"/>
                <a:gd name="T31" fmla="*/ 937 h 1640"/>
                <a:gd name="T32" fmla="*/ 940 w 1690"/>
                <a:gd name="T33" fmla="*/ 975 h 1640"/>
                <a:gd name="T34" fmla="*/ 890 w 1690"/>
                <a:gd name="T35" fmla="*/ 1048 h 1640"/>
                <a:gd name="T36" fmla="*/ 916 w 1690"/>
                <a:gd name="T37" fmla="*/ 1091 h 1640"/>
                <a:gd name="T38" fmla="*/ 979 w 1690"/>
                <a:gd name="T39" fmla="*/ 1091 h 1640"/>
                <a:gd name="T40" fmla="*/ 1028 w 1690"/>
                <a:gd name="T41" fmla="*/ 1096 h 1640"/>
                <a:gd name="T42" fmla="*/ 1112 w 1690"/>
                <a:gd name="T43" fmla="*/ 1119 h 1640"/>
                <a:gd name="T44" fmla="*/ 1208 w 1690"/>
                <a:gd name="T45" fmla="*/ 1098 h 1640"/>
                <a:gd name="T46" fmla="*/ 1283 w 1690"/>
                <a:gd name="T47" fmla="*/ 1045 h 1640"/>
                <a:gd name="T48" fmla="*/ 1387 w 1690"/>
                <a:gd name="T49" fmla="*/ 1019 h 1640"/>
                <a:gd name="T50" fmla="*/ 1458 w 1690"/>
                <a:gd name="T51" fmla="*/ 986 h 1640"/>
                <a:gd name="T52" fmla="*/ 1463 w 1690"/>
                <a:gd name="T53" fmla="*/ 884 h 1640"/>
                <a:gd name="T54" fmla="*/ 1536 w 1690"/>
                <a:gd name="T55" fmla="*/ 780 h 1640"/>
                <a:gd name="T56" fmla="*/ 1617 w 1690"/>
                <a:gd name="T57" fmla="*/ 692 h 1640"/>
                <a:gd name="T58" fmla="*/ 1618 w 1690"/>
                <a:gd name="T59" fmla="*/ 604 h 1640"/>
                <a:gd name="T60" fmla="*/ 1602 w 1690"/>
                <a:gd name="T61" fmla="*/ 506 h 1640"/>
                <a:gd name="T62" fmla="*/ 1648 w 1690"/>
                <a:gd name="T63" fmla="*/ 535 h 1640"/>
                <a:gd name="T64" fmla="*/ 1687 w 1690"/>
                <a:gd name="T65" fmla="*/ 870 h 1640"/>
                <a:gd name="T66" fmla="*/ 1585 w 1690"/>
                <a:gd name="T67" fmla="*/ 1203 h 1640"/>
                <a:gd name="T68" fmla="*/ 1366 w 1690"/>
                <a:gd name="T69" fmla="*/ 1461 h 1640"/>
                <a:gd name="T70" fmla="*/ 1058 w 1690"/>
                <a:gd name="T71" fmla="*/ 1613 h 1640"/>
                <a:gd name="T72" fmla="*/ 723 w 1690"/>
                <a:gd name="T73" fmla="*/ 1631 h 1640"/>
                <a:gd name="T74" fmla="*/ 577 w 1690"/>
                <a:gd name="T75" fmla="*/ 1555 h 1640"/>
                <a:gd name="T76" fmla="*/ 629 w 1690"/>
                <a:gd name="T77" fmla="*/ 1468 h 1640"/>
                <a:gd name="T78" fmla="*/ 628 w 1690"/>
                <a:gd name="T79" fmla="*/ 1401 h 1640"/>
                <a:gd name="T80" fmla="*/ 611 w 1690"/>
                <a:gd name="T81" fmla="*/ 1340 h 1640"/>
                <a:gd name="T82" fmla="*/ 576 w 1690"/>
                <a:gd name="T83" fmla="*/ 1288 h 1640"/>
                <a:gd name="T84" fmla="*/ 517 w 1690"/>
                <a:gd name="T85" fmla="*/ 1222 h 1640"/>
                <a:gd name="T86" fmla="*/ 492 w 1690"/>
                <a:gd name="T87" fmla="*/ 1176 h 1640"/>
                <a:gd name="T88" fmla="*/ 500 w 1690"/>
                <a:gd name="T89" fmla="*/ 1081 h 1640"/>
                <a:gd name="T90" fmla="*/ 465 w 1690"/>
                <a:gd name="T91" fmla="*/ 1014 h 1640"/>
                <a:gd name="T92" fmla="*/ 370 w 1690"/>
                <a:gd name="T93" fmla="*/ 969 h 1640"/>
                <a:gd name="T94" fmla="*/ 312 w 1690"/>
                <a:gd name="T95" fmla="*/ 953 h 1640"/>
                <a:gd name="T96" fmla="*/ 273 w 1690"/>
                <a:gd name="T97" fmla="*/ 1000 h 1640"/>
                <a:gd name="T98" fmla="*/ 215 w 1690"/>
                <a:gd name="T99" fmla="*/ 1003 h 1640"/>
                <a:gd name="T100" fmla="*/ 185 w 1690"/>
                <a:gd name="T101" fmla="*/ 919 h 1640"/>
                <a:gd name="T102" fmla="*/ 165 w 1690"/>
                <a:gd name="T103" fmla="*/ 836 h 1640"/>
                <a:gd name="T104" fmla="*/ 66 w 1690"/>
                <a:gd name="T105" fmla="*/ 806 h 1640"/>
                <a:gd name="T106" fmla="*/ 3 w 1690"/>
                <a:gd name="T107" fmla="*/ 725 h 1640"/>
                <a:gd name="T108" fmla="*/ 106 w 1690"/>
                <a:gd name="T109" fmla="*/ 390 h 1640"/>
                <a:gd name="T110" fmla="*/ 329 w 1690"/>
                <a:gd name="T111" fmla="*/ 131 h 16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0" h="1640">
                  <a:moveTo>
                    <a:pt x="572" y="0"/>
                  </a:moveTo>
                  <a:lnTo>
                    <a:pt x="567" y="5"/>
                  </a:lnTo>
                  <a:lnTo>
                    <a:pt x="563" y="10"/>
                  </a:lnTo>
                  <a:lnTo>
                    <a:pt x="557" y="17"/>
                  </a:lnTo>
                  <a:lnTo>
                    <a:pt x="550" y="23"/>
                  </a:lnTo>
                  <a:lnTo>
                    <a:pt x="542" y="27"/>
                  </a:lnTo>
                  <a:lnTo>
                    <a:pt x="535" y="30"/>
                  </a:lnTo>
                  <a:lnTo>
                    <a:pt x="528" y="34"/>
                  </a:lnTo>
                  <a:lnTo>
                    <a:pt x="521" y="37"/>
                  </a:lnTo>
                  <a:lnTo>
                    <a:pt x="514" y="41"/>
                  </a:lnTo>
                  <a:lnTo>
                    <a:pt x="508" y="46"/>
                  </a:lnTo>
                  <a:lnTo>
                    <a:pt x="502" y="53"/>
                  </a:lnTo>
                  <a:lnTo>
                    <a:pt x="498" y="63"/>
                  </a:lnTo>
                  <a:lnTo>
                    <a:pt x="495" y="75"/>
                  </a:lnTo>
                  <a:lnTo>
                    <a:pt x="494" y="91"/>
                  </a:lnTo>
                  <a:lnTo>
                    <a:pt x="494" y="111"/>
                  </a:lnTo>
                  <a:lnTo>
                    <a:pt x="496" y="136"/>
                  </a:lnTo>
                  <a:lnTo>
                    <a:pt x="499" y="168"/>
                  </a:lnTo>
                  <a:lnTo>
                    <a:pt x="501" y="197"/>
                  </a:lnTo>
                  <a:lnTo>
                    <a:pt x="504" y="224"/>
                  </a:lnTo>
                  <a:lnTo>
                    <a:pt x="506" y="246"/>
                  </a:lnTo>
                  <a:lnTo>
                    <a:pt x="509" y="267"/>
                  </a:lnTo>
                  <a:lnTo>
                    <a:pt x="514" y="285"/>
                  </a:lnTo>
                  <a:lnTo>
                    <a:pt x="520" y="299"/>
                  </a:lnTo>
                  <a:lnTo>
                    <a:pt x="530" y="313"/>
                  </a:lnTo>
                  <a:lnTo>
                    <a:pt x="544" y="323"/>
                  </a:lnTo>
                  <a:lnTo>
                    <a:pt x="560" y="331"/>
                  </a:lnTo>
                  <a:lnTo>
                    <a:pt x="582" y="336"/>
                  </a:lnTo>
                  <a:lnTo>
                    <a:pt x="611" y="341"/>
                  </a:lnTo>
                  <a:lnTo>
                    <a:pt x="636" y="343"/>
                  </a:lnTo>
                  <a:lnTo>
                    <a:pt x="657" y="343"/>
                  </a:lnTo>
                  <a:lnTo>
                    <a:pt x="677" y="342"/>
                  </a:lnTo>
                  <a:lnTo>
                    <a:pt x="695" y="340"/>
                  </a:lnTo>
                  <a:lnTo>
                    <a:pt x="713" y="338"/>
                  </a:lnTo>
                  <a:lnTo>
                    <a:pt x="731" y="337"/>
                  </a:lnTo>
                  <a:lnTo>
                    <a:pt x="749" y="336"/>
                  </a:lnTo>
                  <a:lnTo>
                    <a:pt x="769" y="336"/>
                  </a:lnTo>
                  <a:lnTo>
                    <a:pt x="782" y="340"/>
                  </a:lnTo>
                  <a:lnTo>
                    <a:pt x="793" y="349"/>
                  </a:lnTo>
                  <a:lnTo>
                    <a:pt x="802" y="360"/>
                  </a:lnTo>
                  <a:lnTo>
                    <a:pt x="810" y="375"/>
                  </a:lnTo>
                  <a:lnTo>
                    <a:pt x="816" y="391"/>
                  </a:lnTo>
                  <a:lnTo>
                    <a:pt x="821" y="410"/>
                  </a:lnTo>
                  <a:lnTo>
                    <a:pt x="824" y="428"/>
                  </a:lnTo>
                  <a:lnTo>
                    <a:pt x="829" y="446"/>
                  </a:lnTo>
                  <a:lnTo>
                    <a:pt x="831" y="462"/>
                  </a:lnTo>
                  <a:lnTo>
                    <a:pt x="834" y="476"/>
                  </a:lnTo>
                  <a:lnTo>
                    <a:pt x="836" y="489"/>
                  </a:lnTo>
                  <a:lnTo>
                    <a:pt x="839" y="496"/>
                  </a:lnTo>
                  <a:lnTo>
                    <a:pt x="842" y="500"/>
                  </a:lnTo>
                  <a:lnTo>
                    <a:pt x="843" y="502"/>
                  </a:lnTo>
                  <a:lnTo>
                    <a:pt x="846" y="509"/>
                  </a:lnTo>
                  <a:lnTo>
                    <a:pt x="851" y="520"/>
                  </a:lnTo>
                  <a:lnTo>
                    <a:pt x="858" y="536"/>
                  </a:lnTo>
                  <a:lnTo>
                    <a:pt x="868" y="553"/>
                  </a:lnTo>
                  <a:lnTo>
                    <a:pt x="880" y="574"/>
                  </a:lnTo>
                  <a:lnTo>
                    <a:pt x="895" y="596"/>
                  </a:lnTo>
                  <a:lnTo>
                    <a:pt x="913" y="620"/>
                  </a:lnTo>
                  <a:lnTo>
                    <a:pt x="932" y="644"/>
                  </a:lnTo>
                  <a:lnTo>
                    <a:pt x="956" y="668"/>
                  </a:lnTo>
                  <a:lnTo>
                    <a:pt x="981" y="692"/>
                  </a:lnTo>
                  <a:lnTo>
                    <a:pt x="1011" y="716"/>
                  </a:lnTo>
                  <a:lnTo>
                    <a:pt x="1044" y="737"/>
                  </a:lnTo>
                  <a:lnTo>
                    <a:pt x="1080" y="757"/>
                  </a:lnTo>
                  <a:lnTo>
                    <a:pt x="1119" y="773"/>
                  </a:lnTo>
                  <a:lnTo>
                    <a:pt x="1162" y="787"/>
                  </a:lnTo>
                  <a:lnTo>
                    <a:pt x="1171" y="791"/>
                  </a:lnTo>
                  <a:lnTo>
                    <a:pt x="1175" y="799"/>
                  </a:lnTo>
                  <a:lnTo>
                    <a:pt x="1175" y="807"/>
                  </a:lnTo>
                  <a:lnTo>
                    <a:pt x="1172" y="817"/>
                  </a:lnTo>
                  <a:lnTo>
                    <a:pt x="1166" y="829"/>
                  </a:lnTo>
                  <a:lnTo>
                    <a:pt x="1157" y="841"/>
                  </a:lnTo>
                  <a:lnTo>
                    <a:pt x="1145" y="855"/>
                  </a:lnTo>
                  <a:lnTo>
                    <a:pt x="1133" y="869"/>
                  </a:lnTo>
                  <a:lnTo>
                    <a:pt x="1119" y="882"/>
                  </a:lnTo>
                  <a:lnTo>
                    <a:pt x="1102" y="896"/>
                  </a:lnTo>
                  <a:lnTo>
                    <a:pt x="1087" y="908"/>
                  </a:lnTo>
                  <a:lnTo>
                    <a:pt x="1070" y="919"/>
                  </a:lnTo>
                  <a:lnTo>
                    <a:pt x="1054" y="928"/>
                  </a:lnTo>
                  <a:lnTo>
                    <a:pt x="1038" y="937"/>
                  </a:lnTo>
                  <a:lnTo>
                    <a:pt x="1016" y="945"/>
                  </a:lnTo>
                  <a:lnTo>
                    <a:pt x="996" y="952"/>
                  </a:lnTo>
                  <a:lnTo>
                    <a:pt x="976" y="960"/>
                  </a:lnTo>
                  <a:lnTo>
                    <a:pt x="958" y="967"/>
                  </a:lnTo>
                  <a:lnTo>
                    <a:pt x="940" y="975"/>
                  </a:lnTo>
                  <a:lnTo>
                    <a:pt x="926" y="985"/>
                  </a:lnTo>
                  <a:lnTo>
                    <a:pt x="913" y="996"/>
                  </a:lnTo>
                  <a:lnTo>
                    <a:pt x="902" y="1010"/>
                  </a:lnTo>
                  <a:lnTo>
                    <a:pt x="894" y="1028"/>
                  </a:lnTo>
                  <a:lnTo>
                    <a:pt x="890" y="1048"/>
                  </a:lnTo>
                  <a:lnTo>
                    <a:pt x="890" y="1062"/>
                  </a:lnTo>
                  <a:lnTo>
                    <a:pt x="892" y="1074"/>
                  </a:lnTo>
                  <a:lnTo>
                    <a:pt x="898" y="1082"/>
                  </a:lnTo>
                  <a:lnTo>
                    <a:pt x="907" y="1088"/>
                  </a:lnTo>
                  <a:lnTo>
                    <a:pt x="916" y="1091"/>
                  </a:lnTo>
                  <a:lnTo>
                    <a:pt x="928" y="1093"/>
                  </a:lnTo>
                  <a:lnTo>
                    <a:pt x="940" y="1094"/>
                  </a:lnTo>
                  <a:lnTo>
                    <a:pt x="953" y="1093"/>
                  </a:lnTo>
                  <a:lnTo>
                    <a:pt x="966" y="1092"/>
                  </a:lnTo>
                  <a:lnTo>
                    <a:pt x="979" y="1091"/>
                  </a:lnTo>
                  <a:lnTo>
                    <a:pt x="992" y="1090"/>
                  </a:lnTo>
                  <a:lnTo>
                    <a:pt x="1002" y="1090"/>
                  </a:lnTo>
                  <a:lnTo>
                    <a:pt x="1011" y="1091"/>
                  </a:lnTo>
                  <a:lnTo>
                    <a:pt x="1019" y="1093"/>
                  </a:lnTo>
                  <a:lnTo>
                    <a:pt x="1028" y="1096"/>
                  </a:lnTo>
                  <a:lnTo>
                    <a:pt x="1040" y="1101"/>
                  </a:lnTo>
                  <a:lnTo>
                    <a:pt x="1055" y="1106"/>
                  </a:lnTo>
                  <a:lnTo>
                    <a:pt x="1073" y="1111"/>
                  </a:lnTo>
                  <a:lnTo>
                    <a:pt x="1092" y="1116"/>
                  </a:lnTo>
                  <a:lnTo>
                    <a:pt x="1112" y="1119"/>
                  </a:lnTo>
                  <a:lnTo>
                    <a:pt x="1132" y="1121"/>
                  </a:lnTo>
                  <a:lnTo>
                    <a:pt x="1153" y="1120"/>
                  </a:lnTo>
                  <a:lnTo>
                    <a:pt x="1173" y="1116"/>
                  </a:lnTo>
                  <a:lnTo>
                    <a:pt x="1192" y="1109"/>
                  </a:lnTo>
                  <a:lnTo>
                    <a:pt x="1208" y="1098"/>
                  </a:lnTo>
                  <a:lnTo>
                    <a:pt x="1221" y="1083"/>
                  </a:lnTo>
                  <a:lnTo>
                    <a:pt x="1233" y="1072"/>
                  </a:lnTo>
                  <a:lnTo>
                    <a:pt x="1247" y="1061"/>
                  </a:lnTo>
                  <a:lnTo>
                    <a:pt x="1264" y="1052"/>
                  </a:lnTo>
                  <a:lnTo>
                    <a:pt x="1283" y="1045"/>
                  </a:lnTo>
                  <a:lnTo>
                    <a:pt x="1303" y="1039"/>
                  </a:lnTo>
                  <a:lnTo>
                    <a:pt x="1325" y="1034"/>
                  </a:lnTo>
                  <a:lnTo>
                    <a:pt x="1346" y="1029"/>
                  </a:lnTo>
                  <a:lnTo>
                    <a:pt x="1367" y="1025"/>
                  </a:lnTo>
                  <a:lnTo>
                    <a:pt x="1387" y="1019"/>
                  </a:lnTo>
                  <a:lnTo>
                    <a:pt x="1407" y="1015"/>
                  </a:lnTo>
                  <a:lnTo>
                    <a:pt x="1423" y="1009"/>
                  </a:lnTo>
                  <a:lnTo>
                    <a:pt x="1439" y="1003"/>
                  </a:lnTo>
                  <a:lnTo>
                    <a:pt x="1450" y="995"/>
                  </a:lnTo>
                  <a:lnTo>
                    <a:pt x="1458" y="986"/>
                  </a:lnTo>
                  <a:lnTo>
                    <a:pt x="1461" y="975"/>
                  </a:lnTo>
                  <a:lnTo>
                    <a:pt x="1460" y="962"/>
                  </a:lnTo>
                  <a:lnTo>
                    <a:pt x="1456" y="935"/>
                  </a:lnTo>
                  <a:lnTo>
                    <a:pt x="1457" y="909"/>
                  </a:lnTo>
                  <a:lnTo>
                    <a:pt x="1463" y="884"/>
                  </a:lnTo>
                  <a:lnTo>
                    <a:pt x="1473" y="862"/>
                  </a:lnTo>
                  <a:lnTo>
                    <a:pt x="1485" y="840"/>
                  </a:lnTo>
                  <a:lnTo>
                    <a:pt x="1500" y="819"/>
                  </a:lnTo>
                  <a:lnTo>
                    <a:pt x="1518" y="800"/>
                  </a:lnTo>
                  <a:lnTo>
                    <a:pt x="1536" y="780"/>
                  </a:lnTo>
                  <a:lnTo>
                    <a:pt x="1554" y="762"/>
                  </a:lnTo>
                  <a:lnTo>
                    <a:pt x="1572" y="744"/>
                  </a:lnTo>
                  <a:lnTo>
                    <a:pt x="1589" y="727"/>
                  </a:lnTo>
                  <a:lnTo>
                    <a:pt x="1604" y="710"/>
                  </a:lnTo>
                  <a:lnTo>
                    <a:pt x="1617" y="692"/>
                  </a:lnTo>
                  <a:lnTo>
                    <a:pt x="1626" y="676"/>
                  </a:lnTo>
                  <a:lnTo>
                    <a:pt x="1633" y="658"/>
                  </a:lnTo>
                  <a:lnTo>
                    <a:pt x="1633" y="641"/>
                  </a:lnTo>
                  <a:lnTo>
                    <a:pt x="1628" y="623"/>
                  </a:lnTo>
                  <a:lnTo>
                    <a:pt x="1618" y="604"/>
                  </a:lnTo>
                  <a:lnTo>
                    <a:pt x="1612" y="593"/>
                  </a:lnTo>
                  <a:lnTo>
                    <a:pt x="1608" y="577"/>
                  </a:lnTo>
                  <a:lnTo>
                    <a:pt x="1605" y="556"/>
                  </a:lnTo>
                  <a:lnTo>
                    <a:pt x="1603" y="533"/>
                  </a:lnTo>
                  <a:lnTo>
                    <a:pt x="1602" y="506"/>
                  </a:lnTo>
                  <a:lnTo>
                    <a:pt x="1601" y="477"/>
                  </a:lnTo>
                  <a:lnTo>
                    <a:pt x="1599" y="447"/>
                  </a:lnTo>
                  <a:lnTo>
                    <a:pt x="1598" y="415"/>
                  </a:lnTo>
                  <a:lnTo>
                    <a:pt x="1624" y="474"/>
                  </a:lnTo>
                  <a:lnTo>
                    <a:pt x="1648" y="535"/>
                  </a:lnTo>
                  <a:lnTo>
                    <a:pt x="1665" y="598"/>
                  </a:lnTo>
                  <a:lnTo>
                    <a:pt x="1679" y="663"/>
                  </a:lnTo>
                  <a:lnTo>
                    <a:pt x="1687" y="729"/>
                  </a:lnTo>
                  <a:lnTo>
                    <a:pt x="1690" y="798"/>
                  </a:lnTo>
                  <a:lnTo>
                    <a:pt x="1687" y="870"/>
                  </a:lnTo>
                  <a:lnTo>
                    <a:pt x="1678" y="941"/>
                  </a:lnTo>
                  <a:lnTo>
                    <a:pt x="1662" y="1010"/>
                  </a:lnTo>
                  <a:lnTo>
                    <a:pt x="1642" y="1077"/>
                  </a:lnTo>
                  <a:lnTo>
                    <a:pt x="1616" y="1141"/>
                  </a:lnTo>
                  <a:lnTo>
                    <a:pt x="1585" y="1203"/>
                  </a:lnTo>
                  <a:lnTo>
                    <a:pt x="1551" y="1261"/>
                  </a:lnTo>
                  <a:lnTo>
                    <a:pt x="1511" y="1317"/>
                  </a:lnTo>
                  <a:lnTo>
                    <a:pt x="1465" y="1368"/>
                  </a:lnTo>
                  <a:lnTo>
                    <a:pt x="1417" y="1416"/>
                  </a:lnTo>
                  <a:lnTo>
                    <a:pt x="1366" y="1461"/>
                  </a:lnTo>
                  <a:lnTo>
                    <a:pt x="1310" y="1501"/>
                  </a:lnTo>
                  <a:lnTo>
                    <a:pt x="1251" y="1536"/>
                  </a:lnTo>
                  <a:lnTo>
                    <a:pt x="1190" y="1567"/>
                  </a:lnTo>
                  <a:lnTo>
                    <a:pt x="1125" y="1592"/>
                  </a:lnTo>
                  <a:lnTo>
                    <a:pt x="1058" y="1613"/>
                  </a:lnTo>
                  <a:lnTo>
                    <a:pt x="989" y="1628"/>
                  </a:lnTo>
                  <a:lnTo>
                    <a:pt x="918" y="1637"/>
                  </a:lnTo>
                  <a:lnTo>
                    <a:pt x="844" y="1640"/>
                  </a:lnTo>
                  <a:lnTo>
                    <a:pt x="783" y="1638"/>
                  </a:lnTo>
                  <a:lnTo>
                    <a:pt x="723" y="1631"/>
                  </a:lnTo>
                  <a:lnTo>
                    <a:pt x="663" y="1621"/>
                  </a:lnTo>
                  <a:lnTo>
                    <a:pt x="605" y="1605"/>
                  </a:lnTo>
                  <a:lnTo>
                    <a:pt x="550" y="1587"/>
                  </a:lnTo>
                  <a:lnTo>
                    <a:pt x="563" y="1573"/>
                  </a:lnTo>
                  <a:lnTo>
                    <a:pt x="577" y="1555"/>
                  </a:lnTo>
                  <a:lnTo>
                    <a:pt x="590" y="1537"/>
                  </a:lnTo>
                  <a:lnTo>
                    <a:pt x="602" y="1519"/>
                  </a:lnTo>
                  <a:lnTo>
                    <a:pt x="613" y="1500"/>
                  </a:lnTo>
                  <a:lnTo>
                    <a:pt x="621" y="1483"/>
                  </a:lnTo>
                  <a:lnTo>
                    <a:pt x="629" y="1468"/>
                  </a:lnTo>
                  <a:lnTo>
                    <a:pt x="633" y="1457"/>
                  </a:lnTo>
                  <a:lnTo>
                    <a:pt x="635" y="1446"/>
                  </a:lnTo>
                  <a:lnTo>
                    <a:pt x="634" y="1433"/>
                  </a:lnTo>
                  <a:lnTo>
                    <a:pt x="632" y="1417"/>
                  </a:lnTo>
                  <a:lnTo>
                    <a:pt x="628" y="1401"/>
                  </a:lnTo>
                  <a:lnTo>
                    <a:pt x="624" y="1386"/>
                  </a:lnTo>
                  <a:lnTo>
                    <a:pt x="618" y="1370"/>
                  </a:lnTo>
                  <a:lnTo>
                    <a:pt x="615" y="1357"/>
                  </a:lnTo>
                  <a:lnTo>
                    <a:pt x="612" y="1347"/>
                  </a:lnTo>
                  <a:lnTo>
                    <a:pt x="611" y="1340"/>
                  </a:lnTo>
                  <a:lnTo>
                    <a:pt x="609" y="1334"/>
                  </a:lnTo>
                  <a:lnTo>
                    <a:pt x="605" y="1326"/>
                  </a:lnTo>
                  <a:lnTo>
                    <a:pt x="597" y="1315"/>
                  </a:lnTo>
                  <a:lnTo>
                    <a:pt x="588" y="1303"/>
                  </a:lnTo>
                  <a:lnTo>
                    <a:pt x="576" y="1288"/>
                  </a:lnTo>
                  <a:lnTo>
                    <a:pt x="565" y="1274"/>
                  </a:lnTo>
                  <a:lnTo>
                    <a:pt x="552" y="1260"/>
                  </a:lnTo>
                  <a:lnTo>
                    <a:pt x="539" y="1245"/>
                  </a:lnTo>
                  <a:lnTo>
                    <a:pt x="528" y="1233"/>
                  </a:lnTo>
                  <a:lnTo>
                    <a:pt x="517" y="1222"/>
                  </a:lnTo>
                  <a:lnTo>
                    <a:pt x="509" y="1214"/>
                  </a:lnTo>
                  <a:lnTo>
                    <a:pt x="501" y="1209"/>
                  </a:lnTo>
                  <a:lnTo>
                    <a:pt x="495" y="1201"/>
                  </a:lnTo>
                  <a:lnTo>
                    <a:pt x="492" y="1190"/>
                  </a:lnTo>
                  <a:lnTo>
                    <a:pt x="492" y="1176"/>
                  </a:lnTo>
                  <a:lnTo>
                    <a:pt x="492" y="1159"/>
                  </a:lnTo>
                  <a:lnTo>
                    <a:pt x="494" y="1140"/>
                  </a:lnTo>
                  <a:lnTo>
                    <a:pt x="496" y="1120"/>
                  </a:lnTo>
                  <a:lnTo>
                    <a:pt x="499" y="1100"/>
                  </a:lnTo>
                  <a:lnTo>
                    <a:pt x="500" y="1081"/>
                  </a:lnTo>
                  <a:lnTo>
                    <a:pt x="501" y="1062"/>
                  </a:lnTo>
                  <a:lnTo>
                    <a:pt x="498" y="1049"/>
                  </a:lnTo>
                  <a:lnTo>
                    <a:pt x="491" y="1036"/>
                  </a:lnTo>
                  <a:lnTo>
                    <a:pt x="479" y="1025"/>
                  </a:lnTo>
                  <a:lnTo>
                    <a:pt x="465" y="1014"/>
                  </a:lnTo>
                  <a:lnTo>
                    <a:pt x="447" y="1004"/>
                  </a:lnTo>
                  <a:lnTo>
                    <a:pt x="428" y="995"/>
                  </a:lnTo>
                  <a:lnTo>
                    <a:pt x="408" y="986"/>
                  </a:lnTo>
                  <a:lnTo>
                    <a:pt x="389" y="978"/>
                  </a:lnTo>
                  <a:lnTo>
                    <a:pt x="370" y="969"/>
                  </a:lnTo>
                  <a:lnTo>
                    <a:pt x="354" y="961"/>
                  </a:lnTo>
                  <a:lnTo>
                    <a:pt x="340" y="953"/>
                  </a:lnTo>
                  <a:lnTo>
                    <a:pt x="330" y="949"/>
                  </a:lnTo>
                  <a:lnTo>
                    <a:pt x="321" y="949"/>
                  </a:lnTo>
                  <a:lnTo>
                    <a:pt x="312" y="953"/>
                  </a:lnTo>
                  <a:lnTo>
                    <a:pt x="304" y="960"/>
                  </a:lnTo>
                  <a:lnTo>
                    <a:pt x="296" y="969"/>
                  </a:lnTo>
                  <a:lnTo>
                    <a:pt x="288" y="980"/>
                  </a:lnTo>
                  <a:lnTo>
                    <a:pt x="281" y="990"/>
                  </a:lnTo>
                  <a:lnTo>
                    <a:pt x="273" y="1000"/>
                  </a:lnTo>
                  <a:lnTo>
                    <a:pt x="264" y="1008"/>
                  </a:lnTo>
                  <a:lnTo>
                    <a:pt x="253" y="1013"/>
                  </a:lnTo>
                  <a:lnTo>
                    <a:pt x="243" y="1014"/>
                  </a:lnTo>
                  <a:lnTo>
                    <a:pt x="231" y="1011"/>
                  </a:lnTo>
                  <a:lnTo>
                    <a:pt x="215" y="1003"/>
                  </a:lnTo>
                  <a:lnTo>
                    <a:pt x="204" y="990"/>
                  </a:lnTo>
                  <a:lnTo>
                    <a:pt x="197" y="975"/>
                  </a:lnTo>
                  <a:lnTo>
                    <a:pt x="191" y="958"/>
                  </a:lnTo>
                  <a:lnTo>
                    <a:pt x="187" y="940"/>
                  </a:lnTo>
                  <a:lnTo>
                    <a:pt x="185" y="919"/>
                  </a:lnTo>
                  <a:lnTo>
                    <a:pt x="184" y="899"/>
                  </a:lnTo>
                  <a:lnTo>
                    <a:pt x="182" y="878"/>
                  </a:lnTo>
                  <a:lnTo>
                    <a:pt x="179" y="859"/>
                  </a:lnTo>
                  <a:lnTo>
                    <a:pt x="175" y="847"/>
                  </a:lnTo>
                  <a:lnTo>
                    <a:pt x="165" y="836"/>
                  </a:lnTo>
                  <a:lnTo>
                    <a:pt x="150" y="828"/>
                  </a:lnTo>
                  <a:lnTo>
                    <a:pt x="132" y="821"/>
                  </a:lnTo>
                  <a:lnTo>
                    <a:pt x="111" y="815"/>
                  </a:lnTo>
                  <a:lnTo>
                    <a:pt x="88" y="810"/>
                  </a:lnTo>
                  <a:lnTo>
                    <a:pt x="66" y="806"/>
                  </a:lnTo>
                  <a:lnTo>
                    <a:pt x="42" y="803"/>
                  </a:lnTo>
                  <a:lnTo>
                    <a:pt x="21" y="801"/>
                  </a:lnTo>
                  <a:lnTo>
                    <a:pt x="0" y="800"/>
                  </a:lnTo>
                  <a:lnTo>
                    <a:pt x="0" y="798"/>
                  </a:lnTo>
                  <a:lnTo>
                    <a:pt x="3" y="725"/>
                  </a:lnTo>
                  <a:lnTo>
                    <a:pt x="12" y="653"/>
                  </a:lnTo>
                  <a:lnTo>
                    <a:pt x="28" y="584"/>
                  </a:lnTo>
                  <a:lnTo>
                    <a:pt x="48" y="516"/>
                  </a:lnTo>
                  <a:lnTo>
                    <a:pt x="75" y="452"/>
                  </a:lnTo>
                  <a:lnTo>
                    <a:pt x="106" y="390"/>
                  </a:lnTo>
                  <a:lnTo>
                    <a:pt x="142" y="331"/>
                  </a:lnTo>
                  <a:lnTo>
                    <a:pt x="183" y="276"/>
                  </a:lnTo>
                  <a:lnTo>
                    <a:pt x="228" y="224"/>
                  </a:lnTo>
                  <a:lnTo>
                    <a:pt x="276" y="176"/>
                  </a:lnTo>
                  <a:lnTo>
                    <a:pt x="329" y="131"/>
                  </a:lnTo>
                  <a:lnTo>
                    <a:pt x="385" y="91"/>
                  </a:lnTo>
                  <a:lnTo>
                    <a:pt x="444" y="56"/>
                  </a:lnTo>
                  <a:lnTo>
                    <a:pt x="507" y="25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204077" y="4213224"/>
              <a:ext cx="596900" cy="595313"/>
            </a:xfrm>
            <a:custGeom>
              <a:gdLst>
                <a:gd name="T0" fmla="*/ 1458 w 3384"/>
                <a:gd name="T1" fmla="*/ 696 h 3375"/>
                <a:gd name="T2" fmla="*/ 1177 w 3384"/>
                <a:gd name="T3" fmla="*/ 809 h 3375"/>
                <a:gd name="T4" fmla="*/ 944 w 3384"/>
                <a:gd name="T5" fmla="*/ 995 h 3375"/>
                <a:gd name="T6" fmla="*/ 775 w 3384"/>
                <a:gd name="T7" fmla="*/ 1241 h 3375"/>
                <a:gd name="T8" fmla="*/ 684 w 3384"/>
                <a:gd name="T9" fmla="*/ 1530 h 3375"/>
                <a:gd name="T10" fmla="*/ 684 w 3384"/>
                <a:gd name="T11" fmla="*/ 1845 h 3375"/>
                <a:gd name="T12" fmla="*/ 775 w 3384"/>
                <a:gd name="T13" fmla="*/ 2134 h 3375"/>
                <a:gd name="T14" fmla="*/ 944 w 3384"/>
                <a:gd name="T15" fmla="*/ 2380 h 3375"/>
                <a:gd name="T16" fmla="*/ 1177 w 3384"/>
                <a:gd name="T17" fmla="*/ 2566 h 3375"/>
                <a:gd name="T18" fmla="*/ 1458 w 3384"/>
                <a:gd name="T19" fmla="*/ 2679 h 3375"/>
                <a:gd name="T20" fmla="*/ 1772 w 3384"/>
                <a:gd name="T21" fmla="*/ 2702 h 3375"/>
                <a:gd name="T22" fmla="*/ 2071 w 3384"/>
                <a:gd name="T23" fmla="*/ 2633 h 3375"/>
                <a:gd name="T24" fmla="*/ 2330 w 3384"/>
                <a:gd name="T25" fmla="*/ 2481 h 3375"/>
                <a:gd name="T26" fmla="*/ 2533 w 3384"/>
                <a:gd name="T27" fmla="*/ 2264 h 3375"/>
                <a:gd name="T28" fmla="*/ 2665 w 3384"/>
                <a:gd name="T29" fmla="*/ 1994 h 3375"/>
                <a:gd name="T30" fmla="*/ 2712 w 3384"/>
                <a:gd name="T31" fmla="*/ 1688 h 3375"/>
                <a:gd name="T32" fmla="*/ 2665 w 3384"/>
                <a:gd name="T33" fmla="*/ 1381 h 3375"/>
                <a:gd name="T34" fmla="*/ 2533 w 3384"/>
                <a:gd name="T35" fmla="*/ 1111 h 3375"/>
                <a:gd name="T36" fmla="*/ 2330 w 3384"/>
                <a:gd name="T37" fmla="*/ 894 h 3375"/>
                <a:gd name="T38" fmla="*/ 2071 w 3384"/>
                <a:gd name="T39" fmla="*/ 743 h 3375"/>
                <a:gd name="T40" fmla="*/ 1772 w 3384"/>
                <a:gd name="T41" fmla="*/ 673 h 3375"/>
                <a:gd name="T42" fmla="*/ 1896 w 3384"/>
                <a:gd name="T43" fmla="*/ 12 h 3375"/>
                <a:gd name="T44" fmla="*/ 2283 w 3384"/>
                <a:gd name="T45" fmla="*/ 105 h 3375"/>
                <a:gd name="T46" fmla="*/ 2628 w 3384"/>
                <a:gd name="T47" fmla="*/ 281 h 3375"/>
                <a:gd name="T48" fmla="*/ 2922 w 3384"/>
                <a:gd name="T49" fmla="*/ 529 h 3375"/>
                <a:gd name="T50" fmla="*/ 3153 w 3384"/>
                <a:gd name="T51" fmla="*/ 836 h 3375"/>
                <a:gd name="T52" fmla="*/ 3310 w 3384"/>
                <a:gd name="T53" fmla="*/ 1191 h 3375"/>
                <a:gd name="T54" fmla="*/ 3381 w 3384"/>
                <a:gd name="T55" fmla="*/ 1584 h 3375"/>
                <a:gd name="T56" fmla="*/ 3356 w 3384"/>
                <a:gd name="T57" fmla="*/ 1991 h 3375"/>
                <a:gd name="T58" fmla="*/ 3241 w 3384"/>
                <a:gd name="T59" fmla="*/ 2367 h 3375"/>
                <a:gd name="T60" fmla="*/ 3046 w 3384"/>
                <a:gd name="T61" fmla="*/ 2700 h 3375"/>
                <a:gd name="T62" fmla="*/ 2782 w 3384"/>
                <a:gd name="T63" fmla="*/ 2978 h 3375"/>
                <a:gd name="T64" fmla="*/ 2461 w 3384"/>
                <a:gd name="T65" fmla="*/ 3191 h 3375"/>
                <a:gd name="T66" fmla="*/ 2094 w 3384"/>
                <a:gd name="T67" fmla="*/ 3327 h 3375"/>
                <a:gd name="T68" fmla="*/ 1691 w 3384"/>
                <a:gd name="T69" fmla="*/ 3375 h 3375"/>
                <a:gd name="T70" fmla="*/ 1290 w 3384"/>
                <a:gd name="T71" fmla="*/ 3327 h 3375"/>
                <a:gd name="T72" fmla="*/ 923 w 3384"/>
                <a:gd name="T73" fmla="*/ 3191 h 3375"/>
                <a:gd name="T74" fmla="*/ 602 w 3384"/>
                <a:gd name="T75" fmla="*/ 2978 h 3375"/>
                <a:gd name="T76" fmla="*/ 338 w 3384"/>
                <a:gd name="T77" fmla="*/ 2700 h 3375"/>
                <a:gd name="T78" fmla="*/ 143 w 3384"/>
                <a:gd name="T79" fmla="*/ 2367 h 3375"/>
                <a:gd name="T80" fmla="*/ 28 w 3384"/>
                <a:gd name="T81" fmla="*/ 1991 h 3375"/>
                <a:gd name="T82" fmla="*/ 3 w 3384"/>
                <a:gd name="T83" fmla="*/ 1584 h 3375"/>
                <a:gd name="T84" fmla="*/ 74 w 3384"/>
                <a:gd name="T85" fmla="*/ 1191 h 3375"/>
                <a:gd name="T86" fmla="*/ 231 w 3384"/>
                <a:gd name="T87" fmla="*/ 836 h 3375"/>
                <a:gd name="T88" fmla="*/ 462 w 3384"/>
                <a:gd name="T89" fmla="*/ 529 h 3375"/>
                <a:gd name="T90" fmla="*/ 756 w 3384"/>
                <a:gd name="T91" fmla="*/ 281 h 3375"/>
                <a:gd name="T92" fmla="*/ 1101 w 3384"/>
                <a:gd name="T93" fmla="*/ 105 h 3375"/>
                <a:gd name="T94" fmla="*/ 1488 w 3384"/>
                <a:gd name="T95" fmla="*/ 12 h 3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83" h="3375">
                  <a:moveTo>
                    <a:pt x="1691" y="670"/>
                  </a:moveTo>
                  <a:lnTo>
                    <a:pt x="1612" y="673"/>
                  </a:lnTo>
                  <a:lnTo>
                    <a:pt x="1534" y="682"/>
                  </a:lnTo>
                  <a:lnTo>
                    <a:pt x="1458" y="696"/>
                  </a:lnTo>
                  <a:lnTo>
                    <a:pt x="1384" y="717"/>
                  </a:lnTo>
                  <a:lnTo>
                    <a:pt x="1313" y="743"/>
                  </a:lnTo>
                  <a:lnTo>
                    <a:pt x="1244" y="773"/>
                  </a:lnTo>
                  <a:lnTo>
                    <a:pt x="1177" y="809"/>
                  </a:lnTo>
                  <a:lnTo>
                    <a:pt x="1114" y="849"/>
                  </a:lnTo>
                  <a:lnTo>
                    <a:pt x="1054" y="894"/>
                  </a:lnTo>
                  <a:lnTo>
                    <a:pt x="998" y="942"/>
                  </a:lnTo>
                  <a:lnTo>
                    <a:pt x="944" y="995"/>
                  </a:lnTo>
                  <a:lnTo>
                    <a:pt x="896" y="1051"/>
                  </a:lnTo>
                  <a:lnTo>
                    <a:pt x="851" y="1111"/>
                  </a:lnTo>
                  <a:lnTo>
                    <a:pt x="811" y="1174"/>
                  </a:lnTo>
                  <a:lnTo>
                    <a:pt x="775" y="1241"/>
                  </a:lnTo>
                  <a:lnTo>
                    <a:pt x="744" y="1309"/>
                  </a:lnTo>
                  <a:lnTo>
                    <a:pt x="719" y="1381"/>
                  </a:lnTo>
                  <a:lnTo>
                    <a:pt x="698" y="1454"/>
                  </a:lnTo>
                  <a:lnTo>
                    <a:pt x="684" y="1530"/>
                  </a:lnTo>
                  <a:lnTo>
                    <a:pt x="675" y="1608"/>
                  </a:lnTo>
                  <a:lnTo>
                    <a:pt x="672" y="1688"/>
                  </a:lnTo>
                  <a:lnTo>
                    <a:pt x="675" y="1767"/>
                  </a:lnTo>
                  <a:lnTo>
                    <a:pt x="684" y="1845"/>
                  </a:lnTo>
                  <a:lnTo>
                    <a:pt x="698" y="1921"/>
                  </a:lnTo>
                  <a:lnTo>
                    <a:pt x="719" y="1994"/>
                  </a:lnTo>
                  <a:lnTo>
                    <a:pt x="744" y="2066"/>
                  </a:lnTo>
                  <a:lnTo>
                    <a:pt x="775" y="2134"/>
                  </a:lnTo>
                  <a:lnTo>
                    <a:pt x="811" y="2201"/>
                  </a:lnTo>
                  <a:lnTo>
                    <a:pt x="851" y="2264"/>
                  </a:lnTo>
                  <a:lnTo>
                    <a:pt x="896" y="2324"/>
                  </a:lnTo>
                  <a:lnTo>
                    <a:pt x="944" y="2380"/>
                  </a:lnTo>
                  <a:lnTo>
                    <a:pt x="998" y="2433"/>
                  </a:lnTo>
                  <a:lnTo>
                    <a:pt x="1054" y="2481"/>
                  </a:lnTo>
                  <a:lnTo>
                    <a:pt x="1114" y="2526"/>
                  </a:lnTo>
                  <a:lnTo>
                    <a:pt x="1177" y="2566"/>
                  </a:lnTo>
                  <a:lnTo>
                    <a:pt x="1244" y="2602"/>
                  </a:lnTo>
                  <a:lnTo>
                    <a:pt x="1313" y="2633"/>
                  </a:lnTo>
                  <a:lnTo>
                    <a:pt x="1384" y="2658"/>
                  </a:lnTo>
                  <a:lnTo>
                    <a:pt x="1458" y="2679"/>
                  </a:lnTo>
                  <a:lnTo>
                    <a:pt x="1534" y="2693"/>
                  </a:lnTo>
                  <a:lnTo>
                    <a:pt x="1612" y="2702"/>
                  </a:lnTo>
                  <a:lnTo>
                    <a:pt x="1691" y="2705"/>
                  </a:lnTo>
                  <a:lnTo>
                    <a:pt x="1772" y="2702"/>
                  </a:lnTo>
                  <a:lnTo>
                    <a:pt x="1850" y="2693"/>
                  </a:lnTo>
                  <a:lnTo>
                    <a:pt x="1926" y="2679"/>
                  </a:lnTo>
                  <a:lnTo>
                    <a:pt x="2000" y="2658"/>
                  </a:lnTo>
                  <a:lnTo>
                    <a:pt x="2071" y="2633"/>
                  </a:lnTo>
                  <a:lnTo>
                    <a:pt x="2140" y="2602"/>
                  </a:lnTo>
                  <a:lnTo>
                    <a:pt x="2207" y="2566"/>
                  </a:lnTo>
                  <a:lnTo>
                    <a:pt x="2269" y="2526"/>
                  </a:lnTo>
                  <a:lnTo>
                    <a:pt x="2330" y="2481"/>
                  </a:lnTo>
                  <a:lnTo>
                    <a:pt x="2386" y="2433"/>
                  </a:lnTo>
                  <a:lnTo>
                    <a:pt x="2440" y="2380"/>
                  </a:lnTo>
                  <a:lnTo>
                    <a:pt x="2488" y="2324"/>
                  </a:lnTo>
                  <a:lnTo>
                    <a:pt x="2533" y="2264"/>
                  </a:lnTo>
                  <a:lnTo>
                    <a:pt x="2573" y="2201"/>
                  </a:lnTo>
                  <a:lnTo>
                    <a:pt x="2609" y="2134"/>
                  </a:lnTo>
                  <a:lnTo>
                    <a:pt x="2640" y="2066"/>
                  </a:lnTo>
                  <a:lnTo>
                    <a:pt x="2665" y="1994"/>
                  </a:lnTo>
                  <a:lnTo>
                    <a:pt x="2686" y="1921"/>
                  </a:lnTo>
                  <a:lnTo>
                    <a:pt x="2700" y="1845"/>
                  </a:lnTo>
                  <a:lnTo>
                    <a:pt x="2709" y="1767"/>
                  </a:lnTo>
                  <a:lnTo>
                    <a:pt x="2712" y="1688"/>
                  </a:lnTo>
                  <a:lnTo>
                    <a:pt x="2709" y="1608"/>
                  </a:lnTo>
                  <a:lnTo>
                    <a:pt x="2700" y="1530"/>
                  </a:lnTo>
                  <a:lnTo>
                    <a:pt x="2686" y="1454"/>
                  </a:lnTo>
                  <a:lnTo>
                    <a:pt x="2665" y="1381"/>
                  </a:lnTo>
                  <a:lnTo>
                    <a:pt x="2640" y="1309"/>
                  </a:lnTo>
                  <a:lnTo>
                    <a:pt x="2609" y="1241"/>
                  </a:lnTo>
                  <a:lnTo>
                    <a:pt x="2573" y="1174"/>
                  </a:lnTo>
                  <a:lnTo>
                    <a:pt x="2533" y="1111"/>
                  </a:lnTo>
                  <a:lnTo>
                    <a:pt x="2488" y="1051"/>
                  </a:lnTo>
                  <a:lnTo>
                    <a:pt x="2440" y="995"/>
                  </a:lnTo>
                  <a:lnTo>
                    <a:pt x="2386" y="942"/>
                  </a:lnTo>
                  <a:lnTo>
                    <a:pt x="2330" y="894"/>
                  </a:lnTo>
                  <a:lnTo>
                    <a:pt x="2269" y="849"/>
                  </a:lnTo>
                  <a:lnTo>
                    <a:pt x="2207" y="809"/>
                  </a:lnTo>
                  <a:lnTo>
                    <a:pt x="2140" y="773"/>
                  </a:lnTo>
                  <a:lnTo>
                    <a:pt x="2071" y="743"/>
                  </a:lnTo>
                  <a:lnTo>
                    <a:pt x="2000" y="717"/>
                  </a:lnTo>
                  <a:lnTo>
                    <a:pt x="1926" y="696"/>
                  </a:lnTo>
                  <a:lnTo>
                    <a:pt x="1850" y="682"/>
                  </a:lnTo>
                  <a:lnTo>
                    <a:pt x="1772" y="673"/>
                  </a:lnTo>
                  <a:lnTo>
                    <a:pt x="1691" y="670"/>
                  </a:lnTo>
                  <a:close/>
                  <a:moveTo>
                    <a:pt x="1691" y="0"/>
                  </a:moveTo>
                  <a:lnTo>
                    <a:pt x="1795" y="3"/>
                  </a:lnTo>
                  <a:lnTo>
                    <a:pt x="1896" y="12"/>
                  </a:lnTo>
                  <a:lnTo>
                    <a:pt x="1997" y="28"/>
                  </a:lnTo>
                  <a:lnTo>
                    <a:pt x="2094" y="48"/>
                  </a:lnTo>
                  <a:lnTo>
                    <a:pt x="2189" y="74"/>
                  </a:lnTo>
                  <a:lnTo>
                    <a:pt x="2283" y="105"/>
                  </a:lnTo>
                  <a:lnTo>
                    <a:pt x="2373" y="142"/>
                  </a:lnTo>
                  <a:lnTo>
                    <a:pt x="2461" y="184"/>
                  </a:lnTo>
                  <a:lnTo>
                    <a:pt x="2546" y="230"/>
                  </a:lnTo>
                  <a:lnTo>
                    <a:pt x="2628" y="281"/>
                  </a:lnTo>
                  <a:lnTo>
                    <a:pt x="2706" y="338"/>
                  </a:lnTo>
                  <a:lnTo>
                    <a:pt x="2782" y="397"/>
                  </a:lnTo>
                  <a:lnTo>
                    <a:pt x="2854" y="461"/>
                  </a:lnTo>
                  <a:lnTo>
                    <a:pt x="2922" y="529"/>
                  </a:lnTo>
                  <a:lnTo>
                    <a:pt x="2986" y="600"/>
                  </a:lnTo>
                  <a:lnTo>
                    <a:pt x="3046" y="675"/>
                  </a:lnTo>
                  <a:lnTo>
                    <a:pt x="3102" y="754"/>
                  </a:lnTo>
                  <a:lnTo>
                    <a:pt x="3153" y="836"/>
                  </a:lnTo>
                  <a:lnTo>
                    <a:pt x="3199" y="920"/>
                  </a:lnTo>
                  <a:lnTo>
                    <a:pt x="3241" y="1008"/>
                  </a:lnTo>
                  <a:lnTo>
                    <a:pt x="3278" y="1098"/>
                  </a:lnTo>
                  <a:lnTo>
                    <a:pt x="3310" y="1191"/>
                  </a:lnTo>
                  <a:lnTo>
                    <a:pt x="3336" y="1287"/>
                  </a:lnTo>
                  <a:lnTo>
                    <a:pt x="3356" y="1384"/>
                  </a:lnTo>
                  <a:lnTo>
                    <a:pt x="3372" y="1484"/>
                  </a:lnTo>
                  <a:lnTo>
                    <a:pt x="3381" y="1584"/>
                  </a:lnTo>
                  <a:lnTo>
                    <a:pt x="3384" y="1686"/>
                  </a:lnTo>
                  <a:lnTo>
                    <a:pt x="3381" y="1790"/>
                  </a:lnTo>
                  <a:lnTo>
                    <a:pt x="3372" y="1891"/>
                  </a:lnTo>
                  <a:lnTo>
                    <a:pt x="3356" y="1991"/>
                  </a:lnTo>
                  <a:lnTo>
                    <a:pt x="3336" y="2088"/>
                  </a:lnTo>
                  <a:lnTo>
                    <a:pt x="3310" y="2184"/>
                  </a:lnTo>
                  <a:lnTo>
                    <a:pt x="3278" y="2277"/>
                  </a:lnTo>
                  <a:lnTo>
                    <a:pt x="3241" y="2367"/>
                  </a:lnTo>
                  <a:lnTo>
                    <a:pt x="3199" y="2455"/>
                  </a:lnTo>
                  <a:lnTo>
                    <a:pt x="3153" y="2539"/>
                  </a:lnTo>
                  <a:lnTo>
                    <a:pt x="3102" y="2621"/>
                  </a:lnTo>
                  <a:lnTo>
                    <a:pt x="3046" y="2700"/>
                  </a:lnTo>
                  <a:lnTo>
                    <a:pt x="2986" y="2775"/>
                  </a:lnTo>
                  <a:lnTo>
                    <a:pt x="2922" y="2846"/>
                  </a:lnTo>
                  <a:lnTo>
                    <a:pt x="2854" y="2914"/>
                  </a:lnTo>
                  <a:lnTo>
                    <a:pt x="2782" y="2978"/>
                  </a:lnTo>
                  <a:lnTo>
                    <a:pt x="2706" y="3038"/>
                  </a:lnTo>
                  <a:lnTo>
                    <a:pt x="2628" y="3094"/>
                  </a:lnTo>
                  <a:lnTo>
                    <a:pt x="2546" y="3145"/>
                  </a:lnTo>
                  <a:lnTo>
                    <a:pt x="2461" y="3191"/>
                  </a:lnTo>
                  <a:lnTo>
                    <a:pt x="2373" y="3233"/>
                  </a:lnTo>
                  <a:lnTo>
                    <a:pt x="2283" y="3270"/>
                  </a:lnTo>
                  <a:lnTo>
                    <a:pt x="2189" y="3301"/>
                  </a:lnTo>
                  <a:lnTo>
                    <a:pt x="2094" y="3327"/>
                  </a:lnTo>
                  <a:lnTo>
                    <a:pt x="1997" y="3347"/>
                  </a:lnTo>
                  <a:lnTo>
                    <a:pt x="1896" y="3363"/>
                  </a:lnTo>
                  <a:lnTo>
                    <a:pt x="1795" y="3372"/>
                  </a:lnTo>
                  <a:lnTo>
                    <a:pt x="1691" y="3375"/>
                  </a:lnTo>
                  <a:lnTo>
                    <a:pt x="1588" y="3372"/>
                  </a:lnTo>
                  <a:lnTo>
                    <a:pt x="1488" y="3363"/>
                  </a:lnTo>
                  <a:lnTo>
                    <a:pt x="1387" y="3347"/>
                  </a:lnTo>
                  <a:lnTo>
                    <a:pt x="1290" y="3327"/>
                  </a:lnTo>
                  <a:lnTo>
                    <a:pt x="1195" y="3301"/>
                  </a:lnTo>
                  <a:lnTo>
                    <a:pt x="1101" y="3270"/>
                  </a:lnTo>
                  <a:lnTo>
                    <a:pt x="1011" y="3233"/>
                  </a:lnTo>
                  <a:lnTo>
                    <a:pt x="923" y="3191"/>
                  </a:lnTo>
                  <a:lnTo>
                    <a:pt x="838" y="3145"/>
                  </a:lnTo>
                  <a:lnTo>
                    <a:pt x="756" y="3094"/>
                  </a:lnTo>
                  <a:lnTo>
                    <a:pt x="677" y="3038"/>
                  </a:lnTo>
                  <a:lnTo>
                    <a:pt x="602" y="2978"/>
                  </a:lnTo>
                  <a:lnTo>
                    <a:pt x="530" y="2914"/>
                  </a:lnTo>
                  <a:lnTo>
                    <a:pt x="462" y="2846"/>
                  </a:lnTo>
                  <a:lnTo>
                    <a:pt x="398" y="2775"/>
                  </a:lnTo>
                  <a:lnTo>
                    <a:pt x="338" y="2700"/>
                  </a:lnTo>
                  <a:lnTo>
                    <a:pt x="282" y="2621"/>
                  </a:lnTo>
                  <a:lnTo>
                    <a:pt x="231" y="2539"/>
                  </a:lnTo>
                  <a:lnTo>
                    <a:pt x="185" y="2455"/>
                  </a:lnTo>
                  <a:lnTo>
                    <a:pt x="143" y="2367"/>
                  </a:lnTo>
                  <a:lnTo>
                    <a:pt x="106" y="2277"/>
                  </a:lnTo>
                  <a:lnTo>
                    <a:pt x="74" y="2184"/>
                  </a:lnTo>
                  <a:lnTo>
                    <a:pt x="48" y="2088"/>
                  </a:lnTo>
                  <a:lnTo>
                    <a:pt x="28" y="1991"/>
                  </a:lnTo>
                  <a:lnTo>
                    <a:pt x="12" y="1891"/>
                  </a:lnTo>
                  <a:lnTo>
                    <a:pt x="3" y="1790"/>
                  </a:lnTo>
                  <a:lnTo>
                    <a:pt x="0" y="1686"/>
                  </a:lnTo>
                  <a:lnTo>
                    <a:pt x="3" y="1584"/>
                  </a:lnTo>
                  <a:lnTo>
                    <a:pt x="12" y="1484"/>
                  </a:lnTo>
                  <a:lnTo>
                    <a:pt x="28" y="1384"/>
                  </a:lnTo>
                  <a:lnTo>
                    <a:pt x="48" y="1287"/>
                  </a:lnTo>
                  <a:lnTo>
                    <a:pt x="74" y="1191"/>
                  </a:lnTo>
                  <a:lnTo>
                    <a:pt x="106" y="1098"/>
                  </a:lnTo>
                  <a:lnTo>
                    <a:pt x="143" y="1008"/>
                  </a:lnTo>
                  <a:lnTo>
                    <a:pt x="185" y="920"/>
                  </a:lnTo>
                  <a:lnTo>
                    <a:pt x="231" y="836"/>
                  </a:lnTo>
                  <a:lnTo>
                    <a:pt x="282" y="754"/>
                  </a:lnTo>
                  <a:lnTo>
                    <a:pt x="338" y="675"/>
                  </a:lnTo>
                  <a:lnTo>
                    <a:pt x="398" y="600"/>
                  </a:lnTo>
                  <a:lnTo>
                    <a:pt x="462" y="529"/>
                  </a:lnTo>
                  <a:lnTo>
                    <a:pt x="530" y="461"/>
                  </a:lnTo>
                  <a:lnTo>
                    <a:pt x="602" y="397"/>
                  </a:lnTo>
                  <a:lnTo>
                    <a:pt x="677" y="338"/>
                  </a:lnTo>
                  <a:lnTo>
                    <a:pt x="756" y="281"/>
                  </a:lnTo>
                  <a:lnTo>
                    <a:pt x="838" y="230"/>
                  </a:lnTo>
                  <a:lnTo>
                    <a:pt x="923" y="184"/>
                  </a:lnTo>
                  <a:lnTo>
                    <a:pt x="1011" y="142"/>
                  </a:lnTo>
                  <a:lnTo>
                    <a:pt x="1101" y="105"/>
                  </a:lnTo>
                  <a:lnTo>
                    <a:pt x="1195" y="74"/>
                  </a:lnTo>
                  <a:lnTo>
                    <a:pt x="1290" y="48"/>
                  </a:lnTo>
                  <a:lnTo>
                    <a:pt x="1387" y="28"/>
                  </a:lnTo>
                  <a:lnTo>
                    <a:pt x="1488" y="12"/>
                  </a:lnTo>
                  <a:lnTo>
                    <a:pt x="1588" y="3"/>
                  </a:lnTo>
                  <a:lnTo>
                    <a:pt x="1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598558" y="2789512"/>
            <a:ext cx="366610" cy="365635"/>
          </a:xfrm>
          <a:custGeom>
            <a:gdLst>
              <a:gd name="T0" fmla="*/ 679 w 3384"/>
              <a:gd name="T1" fmla="*/ 1256 h 3379"/>
              <a:gd name="T2" fmla="*/ 690 w 3384"/>
              <a:gd name="T3" fmla="*/ 2275 h 3379"/>
              <a:gd name="T4" fmla="*/ 743 w 3384"/>
              <a:gd name="T5" fmla="*/ 2350 h 3379"/>
              <a:gd name="T6" fmla="*/ 827 w 3384"/>
              <a:gd name="T7" fmla="*/ 2391 h 3379"/>
              <a:gd name="T8" fmla="*/ 2557 w 3384"/>
              <a:gd name="T9" fmla="*/ 2391 h 3379"/>
              <a:gd name="T10" fmla="*/ 2641 w 3384"/>
              <a:gd name="T11" fmla="*/ 2350 h 3379"/>
              <a:gd name="T12" fmla="*/ 2694 w 3384"/>
              <a:gd name="T13" fmla="*/ 2275 h 3379"/>
              <a:gd name="T14" fmla="*/ 2705 w 3384"/>
              <a:gd name="T15" fmla="*/ 2213 h 3379"/>
              <a:gd name="T16" fmla="*/ 2703 w 3384"/>
              <a:gd name="T17" fmla="*/ 1226 h 3379"/>
              <a:gd name="T18" fmla="*/ 1738 w 3384"/>
              <a:gd name="T19" fmla="*/ 1825 h 3379"/>
              <a:gd name="T20" fmla="*/ 1692 w 3384"/>
              <a:gd name="T21" fmla="*/ 1836 h 3379"/>
              <a:gd name="T22" fmla="*/ 1666 w 3384"/>
              <a:gd name="T23" fmla="*/ 1833 h 3379"/>
              <a:gd name="T24" fmla="*/ 1637 w 3384"/>
              <a:gd name="T25" fmla="*/ 1821 h 3379"/>
              <a:gd name="T26" fmla="*/ 691 w 3384"/>
              <a:gd name="T27" fmla="*/ 1217 h 3379"/>
              <a:gd name="T28" fmla="*/ 1691 w 3384"/>
              <a:gd name="T29" fmla="*/ 0 h 3379"/>
              <a:gd name="T30" fmla="*/ 1996 w 3384"/>
              <a:gd name="T31" fmla="*/ 28 h 3379"/>
              <a:gd name="T32" fmla="*/ 2282 w 3384"/>
              <a:gd name="T33" fmla="*/ 106 h 3379"/>
              <a:gd name="T34" fmla="*/ 2546 w 3384"/>
              <a:gd name="T35" fmla="*/ 230 h 3379"/>
              <a:gd name="T36" fmla="*/ 2783 w 3384"/>
              <a:gd name="T37" fmla="*/ 397 h 3379"/>
              <a:gd name="T38" fmla="*/ 2986 w 3384"/>
              <a:gd name="T39" fmla="*/ 601 h 3379"/>
              <a:gd name="T40" fmla="*/ 3153 w 3384"/>
              <a:gd name="T41" fmla="*/ 837 h 3379"/>
              <a:gd name="T42" fmla="*/ 3278 w 3384"/>
              <a:gd name="T43" fmla="*/ 1100 h 3379"/>
              <a:gd name="T44" fmla="*/ 3357 w 3384"/>
              <a:gd name="T45" fmla="*/ 1386 h 3379"/>
              <a:gd name="T46" fmla="*/ 3384 w 3384"/>
              <a:gd name="T47" fmla="*/ 1689 h 3379"/>
              <a:gd name="T48" fmla="*/ 3357 w 3384"/>
              <a:gd name="T49" fmla="*/ 1993 h 3379"/>
              <a:gd name="T50" fmla="*/ 3278 w 3384"/>
              <a:gd name="T51" fmla="*/ 2278 h 3379"/>
              <a:gd name="T52" fmla="*/ 3153 w 3384"/>
              <a:gd name="T53" fmla="*/ 2542 h 3379"/>
              <a:gd name="T54" fmla="*/ 2986 w 3384"/>
              <a:gd name="T55" fmla="*/ 2778 h 3379"/>
              <a:gd name="T56" fmla="*/ 2783 w 3384"/>
              <a:gd name="T57" fmla="*/ 2982 h 3379"/>
              <a:gd name="T58" fmla="*/ 2546 w 3384"/>
              <a:gd name="T59" fmla="*/ 3148 h 3379"/>
              <a:gd name="T60" fmla="*/ 2282 w 3384"/>
              <a:gd name="T61" fmla="*/ 3273 h 3379"/>
              <a:gd name="T62" fmla="*/ 1996 w 3384"/>
              <a:gd name="T63" fmla="*/ 3352 h 3379"/>
              <a:gd name="T64" fmla="*/ 1691 w 3384"/>
              <a:gd name="T65" fmla="*/ 3379 h 3379"/>
              <a:gd name="T66" fmla="*/ 1388 w 3384"/>
              <a:gd name="T67" fmla="*/ 3352 h 3379"/>
              <a:gd name="T68" fmla="*/ 1102 w 3384"/>
              <a:gd name="T69" fmla="*/ 3273 h 3379"/>
              <a:gd name="T70" fmla="*/ 838 w 3384"/>
              <a:gd name="T71" fmla="*/ 3148 h 3379"/>
              <a:gd name="T72" fmla="*/ 601 w 3384"/>
              <a:gd name="T73" fmla="*/ 2982 h 3379"/>
              <a:gd name="T74" fmla="*/ 398 w 3384"/>
              <a:gd name="T75" fmla="*/ 2778 h 3379"/>
              <a:gd name="T76" fmla="*/ 231 w 3384"/>
              <a:gd name="T77" fmla="*/ 2542 h 3379"/>
              <a:gd name="T78" fmla="*/ 106 w 3384"/>
              <a:gd name="T79" fmla="*/ 2278 h 3379"/>
              <a:gd name="T80" fmla="*/ 27 w 3384"/>
              <a:gd name="T81" fmla="*/ 1993 h 3379"/>
              <a:gd name="T82" fmla="*/ 0 w 3384"/>
              <a:gd name="T83" fmla="*/ 1689 h 3379"/>
              <a:gd name="T84" fmla="*/ 27 w 3384"/>
              <a:gd name="T85" fmla="*/ 1386 h 3379"/>
              <a:gd name="T86" fmla="*/ 106 w 3384"/>
              <a:gd name="T87" fmla="*/ 1100 h 3379"/>
              <a:gd name="T88" fmla="*/ 231 w 3384"/>
              <a:gd name="T89" fmla="*/ 837 h 3379"/>
              <a:gd name="T90" fmla="*/ 398 w 3384"/>
              <a:gd name="T91" fmla="*/ 601 h 3379"/>
              <a:gd name="T92" fmla="*/ 601 w 3384"/>
              <a:gd name="T93" fmla="*/ 397 h 3379"/>
              <a:gd name="T94" fmla="*/ 838 w 3384"/>
              <a:gd name="T95" fmla="*/ 230 h 3379"/>
              <a:gd name="T96" fmla="*/ 1102 w 3384"/>
              <a:gd name="T97" fmla="*/ 106 h 3379"/>
              <a:gd name="T98" fmla="*/ 1388 w 3384"/>
              <a:gd name="T99" fmla="*/ 28 h 3379"/>
              <a:gd name="T100" fmla="*/ 1691 w 3384"/>
              <a:gd name="T101" fmla="*/ 0 h 33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3" h="3379">
                <a:moveTo>
                  <a:pt x="681" y="1226"/>
                </a:moveTo>
                <a:lnTo>
                  <a:pt x="679" y="1241"/>
                </a:lnTo>
                <a:lnTo>
                  <a:pt x="679" y="1256"/>
                </a:lnTo>
                <a:lnTo>
                  <a:pt x="679" y="2213"/>
                </a:lnTo>
                <a:lnTo>
                  <a:pt x="681" y="2245"/>
                </a:lnTo>
                <a:lnTo>
                  <a:pt x="690" y="2275"/>
                </a:lnTo>
                <a:lnTo>
                  <a:pt x="703" y="2304"/>
                </a:lnTo>
                <a:lnTo>
                  <a:pt x="721" y="2329"/>
                </a:lnTo>
                <a:lnTo>
                  <a:pt x="743" y="2350"/>
                </a:lnTo>
                <a:lnTo>
                  <a:pt x="768" y="2369"/>
                </a:lnTo>
                <a:lnTo>
                  <a:pt x="796" y="2382"/>
                </a:lnTo>
                <a:lnTo>
                  <a:pt x="827" y="2391"/>
                </a:lnTo>
                <a:lnTo>
                  <a:pt x="860" y="2394"/>
                </a:lnTo>
                <a:lnTo>
                  <a:pt x="2524" y="2394"/>
                </a:lnTo>
                <a:lnTo>
                  <a:pt x="2557" y="2391"/>
                </a:lnTo>
                <a:lnTo>
                  <a:pt x="2588" y="2382"/>
                </a:lnTo>
                <a:lnTo>
                  <a:pt x="2616" y="2369"/>
                </a:lnTo>
                <a:lnTo>
                  <a:pt x="2641" y="2350"/>
                </a:lnTo>
                <a:lnTo>
                  <a:pt x="2663" y="2329"/>
                </a:lnTo>
                <a:lnTo>
                  <a:pt x="2681" y="2304"/>
                </a:lnTo>
                <a:lnTo>
                  <a:pt x="2694" y="2275"/>
                </a:lnTo>
                <a:lnTo>
                  <a:pt x="2703" y="2245"/>
                </a:lnTo>
                <a:lnTo>
                  <a:pt x="2705" y="2213"/>
                </a:lnTo>
                <a:lnTo>
                  <a:pt x="2705" y="2213"/>
                </a:lnTo>
                <a:lnTo>
                  <a:pt x="2705" y="1256"/>
                </a:lnTo>
                <a:lnTo>
                  <a:pt x="2705" y="1241"/>
                </a:lnTo>
                <a:lnTo>
                  <a:pt x="2703" y="1226"/>
                </a:lnTo>
                <a:lnTo>
                  <a:pt x="1747" y="1821"/>
                </a:lnTo>
                <a:lnTo>
                  <a:pt x="1742" y="1823"/>
                </a:lnTo>
                <a:lnTo>
                  <a:pt x="1738" y="1825"/>
                </a:lnTo>
                <a:lnTo>
                  <a:pt x="1718" y="1833"/>
                </a:lnTo>
                <a:lnTo>
                  <a:pt x="1716" y="1833"/>
                </a:lnTo>
                <a:lnTo>
                  <a:pt x="1692" y="1836"/>
                </a:lnTo>
                <a:lnTo>
                  <a:pt x="1691" y="1836"/>
                </a:lnTo>
                <a:lnTo>
                  <a:pt x="1668" y="1833"/>
                </a:lnTo>
                <a:lnTo>
                  <a:pt x="1666" y="1833"/>
                </a:lnTo>
                <a:lnTo>
                  <a:pt x="1646" y="1825"/>
                </a:lnTo>
                <a:lnTo>
                  <a:pt x="1642" y="1823"/>
                </a:lnTo>
                <a:lnTo>
                  <a:pt x="1637" y="1821"/>
                </a:lnTo>
                <a:lnTo>
                  <a:pt x="681" y="1226"/>
                </a:lnTo>
                <a:close/>
                <a:moveTo>
                  <a:pt x="1692" y="593"/>
                </a:moveTo>
                <a:lnTo>
                  <a:pt x="691" y="1217"/>
                </a:lnTo>
                <a:lnTo>
                  <a:pt x="2693" y="1217"/>
                </a:lnTo>
                <a:lnTo>
                  <a:pt x="1692" y="593"/>
                </a:lnTo>
                <a:close/>
                <a:moveTo>
                  <a:pt x="1691" y="0"/>
                </a:moveTo>
                <a:lnTo>
                  <a:pt x="1795" y="3"/>
                </a:lnTo>
                <a:lnTo>
                  <a:pt x="1897" y="12"/>
                </a:lnTo>
                <a:lnTo>
                  <a:pt x="1996" y="28"/>
                </a:lnTo>
                <a:lnTo>
                  <a:pt x="2094" y="48"/>
                </a:lnTo>
                <a:lnTo>
                  <a:pt x="2189" y="74"/>
                </a:lnTo>
                <a:lnTo>
                  <a:pt x="2282" y="106"/>
                </a:lnTo>
                <a:lnTo>
                  <a:pt x="2373" y="143"/>
                </a:lnTo>
                <a:lnTo>
                  <a:pt x="2461" y="184"/>
                </a:lnTo>
                <a:lnTo>
                  <a:pt x="2546" y="230"/>
                </a:lnTo>
                <a:lnTo>
                  <a:pt x="2628" y="282"/>
                </a:lnTo>
                <a:lnTo>
                  <a:pt x="2706" y="337"/>
                </a:lnTo>
                <a:lnTo>
                  <a:pt x="2783" y="397"/>
                </a:lnTo>
                <a:lnTo>
                  <a:pt x="2854" y="462"/>
                </a:lnTo>
                <a:lnTo>
                  <a:pt x="2922" y="530"/>
                </a:lnTo>
                <a:lnTo>
                  <a:pt x="2986" y="601"/>
                </a:lnTo>
                <a:lnTo>
                  <a:pt x="3046" y="677"/>
                </a:lnTo>
                <a:lnTo>
                  <a:pt x="3102" y="755"/>
                </a:lnTo>
                <a:lnTo>
                  <a:pt x="3153" y="837"/>
                </a:lnTo>
                <a:lnTo>
                  <a:pt x="3200" y="921"/>
                </a:lnTo>
                <a:lnTo>
                  <a:pt x="3242" y="1010"/>
                </a:lnTo>
                <a:lnTo>
                  <a:pt x="3278" y="1100"/>
                </a:lnTo>
                <a:lnTo>
                  <a:pt x="3310" y="1193"/>
                </a:lnTo>
                <a:lnTo>
                  <a:pt x="3336" y="1288"/>
                </a:lnTo>
                <a:lnTo>
                  <a:pt x="3357" y="1386"/>
                </a:lnTo>
                <a:lnTo>
                  <a:pt x="3372" y="1486"/>
                </a:lnTo>
                <a:lnTo>
                  <a:pt x="3381" y="1586"/>
                </a:lnTo>
                <a:lnTo>
                  <a:pt x="3384" y="1689"/>
                </a:lnTo>
                <a:lnTo>
                  <a:pt x="3381" y="1792"/>
                </a:lnTo>
                <a:lnTo>
                  <a:pt x="3372" y="1894"/>
                </a:lnTo>
                <a:lnTo>
                  <a:pt x="3357" y="1993"/>
                </a:lnTo>
                <a:lnTo>
                  <a:pt x="3336" y="2090"/>
                </a:lnTo>
                <a:lnTo>
                  <a:pt x="3310" y="2186"/>
                </a:lnTo>
                <a:lnTo>
                  <a:pt x="3278" y="2278"/>
                </a:lnTo>
                <a:lnTo>
                  <a:pt x="3242" y="2369"/>
                </a:lnTo>
                <a:lnTo>
                  <a:pt x="3200" y="2457"/>
                </a:lnTo>
                <a:lnTo>
                  <a:pt x="3153" y="2542"/>
                </a:lnTo>
                <a:lnTo>
                  <a:pt x="3102" y="2624"/>
                </a:lnTo>
                <a:lnTo>
                  <a:pt x="3046" y="2703"/>
                </a:lnTo>
                <a:lnTo>
                  <a:pt x="2986" y="2778"/>
                </a:lnTo>
                <a:lnTo>
                  <a:pt x="2922" y="2849"/>
                </a:lnTo>
                <a:lnTo>
                  <a:pt x="2854" y="2918"/>
                </a:lnTo>
                <a:lnTo>
                  <a:pt x="2783" y="2982"/>
                </a:lnTo>
                <a:lnTo>
                  <a:pt x="2706" y="3041"/>
                </a:lnTo>
                <a:lnTo>
                  <a:pt x="2628" y="3097"/>
                </a:lnTo>
                <a:lnTo>
                  <a:pt x="2546" y="3148"/>
                </a:lnTo>
                <a:lnTo>
                  <a:pt x="2461" y="3195"/>
                </a:lnTo>
                <a:lnTo>
                  <a:pt x="2373" y="3237"/>
                </a:lnTo>
                <a:lnTo>
                  <a:pt x="2282" y="3273"/>
                </a:lnTo>
                <a:lnTo>
                  <a:pt x="2189" y="3305"/>
                </a:lnTo>
                <a:lnTo>
                  <a:pt x="2094" y="3331"/>
                </a:lnTo>
                <a:lnTo>
                  <a:pt x="1996" y="3352"/>
                </a:lnTo>
                <a:lnTo>
                  <a:pt x="1897" y="3366"/>
                </a:lnTo>
                <a:lnTo>
                  <a:pt x="1795" y="3376"/>
                </a:lnTo>
                <a:lnTo>
                  <a:pt x="1691" y="3379"/>
                </a:lnTo>
                <a:lnTo>
                  <a:pt x="1589" y="3376"/>
                </a:lnTo>
                <a:lnTo>
                  <a:pt x="1487" y="3366"/>
                </a:lnTo>
                <a:lnTo>
                  <a:pt x="1388" y="3352"/>
                </a:lnTo>
                <a:lnTo>
                  <a:pt x="1290" y="3331"/>
                </a:lnTo>
                <a:lnTo>
                  <a:pt x="1195" y="3305"/>
                </a:lnTo>
                <a:lnTo>
                  <a:pt x="1102" y="3273"/>
                </a:lnTo>
                <a:lnTo>
                  <a:pt x="1011" y="3237"/>
                </a:lnTo>
                <a:lnTo>
                  <a:pt x="923" y="3195"/>
                </a:lnTo>
                <a:lnTo>
                  <a:pt x="838" y="3148"/>
                </a:lnTo>
                <a:lnTo>
                  <a:pt x="756" y="3097"/>
                </a:lnTo>
                <a:lnTo>
                  <a:pt x="678" y="3041"/>
                </a:lnTo>
                <a:lnTo>
                  <a:pt x="601" y="2982"/>
                </a:lnTo>
                <a:lnTo>
                  <a:pt x="530" y="2918"/>
                </a:lnTo>
                <a:lnTo>
                  <a:pt x="462" y="2849"/>
                </a:lnTo>
                <a:lnTo>
                  <a:pt x="398" y="2778"/>
                </a:lnTo>
                <a:lnTo>
                  <a:pt x="338" y="2703"/>
                </a:lnTo>
                <a:lnTo>
                  <a:pt x="282" y="2624"/>
                </a:lnTo>
                <a:lnTo>
                  <a:pt x="231" y="2542"/>
                </a:lnTo>
                <a:lnTo>
                  <a:pt x="184" y="2457"/>
                </a:lnTo>
                <a:lnTo>
                  <a:pt x="142" y="2369"/>
                </a:lnTo>
                <a:lnTo>
                  <a:pt x="106" y="2278"/>
                </a:lnTo>
                <a:lnTo>
                  <a:pt x="74" y="2186"/>
                </a:lnTo>
                <a:lnTo>
                  <a:pt x="47" y="2090"/>
                </a:lnTo>
                <a:lnTo>
                  <a:pt x="27" y="1993"/>
                </a:lnTo>
                <a:lnTo>
                  <a:pt x="12" y="1894"/>
                </a:lnTo>
                <a:lnTo>
                  <a:pt x="3" y="1792"/>
                </a:lnTo>
                <a:lnTo>
                  <a:pt x="0" y="1689"/>
                </a:lnTo>
                <a:lnTo>
                  <a:pt x="3" y="1586"/>
                </a:lnTo>
                <a:lnTo>
                  <a:pt x="12" y="1486"/>
                </a:lnTo>
                <a:lnTo>
                  <a:pt x="27" y="1386"/>
                </a:lnTo>
                <a:lnTo>
                  <a:pt x="47" y="1288"/>
                </a:lnTo>
                <a:lnTo>
                  <a:pt x="74" y="1193"/>
                </a:lnTo>
                <a:lnTo>
                  <a:pt x="106" y="1100"/>
                </a:lnTo>
                <a:lnTo>
                  <a:pt x="142" y="1010"/>
                </a:lnTo>
                <a:lnTo>
                  <a:pt x="184" y="921"/>
                </a:lnTo>
                <a:lnTo>
                  <a:pt x="231" y="837"/>
                </a:lnTo>
                <a:lnTo>
                  <a:pt x="282" y="755"/>
                </a:lnTo>
                <a:lnTo>
                  <a:pt x="338" y="677"/>
                </a:lnTo>
                <a:lnTo>
                  <a:pt x="398" y="601"/>
                </a:lnTo>
                <a:lnTo>
                  <a:pt x="462" y="530"/>
                </a:lnTo>
                <a:lnTo>
                  <a:pt x="530" y="462"/>
                </a:lnTo>
                <a:lnTo>
                  <a:pt x="601" y="397"/>
                </a:lnTo>
                <a:lnTo>
                  <a:pt x="678" y="337"/>
                </a:lnTo>
                <a:lnTo>
                  <a:pt x="756" y="282"/>
                </a:lnTo>
                <a:lnTo>
                  <a:pt x="838" y="230"/>
                </a:lnTo>
                <a:lnTo>
                  <a:pt x="923" y="184"/>
                </a:lnTo>
                <a:lnTo>
                  <a:pt x="1011" y="143"/>
                </a:lnTo>
                <a:lnTo>
                  <a:pt x="1102" y="106"/>
                </a:lnTo>
                <a:lnTo>
                  <a:pt x="1195" y="74"/>
                </a:lnTo>
                <a:lnTo>
                  <a:pt x="1290" y="48"/>
                </a:lnTo>
                <a:lnTo>
                  <a:pt x="1388" y="28"/>
                </a:lnTo>
                <a:lnTo>
                  <a:pt x="1487" y="12"/>
                </a:lnTo>
                <a:lnTo>
                  <a:pt x="1589" y="3"/>
                </a:lnTo>
                <a:lnTo>
                  <a:pt x="169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02639" y="2036305"/>
            <a:ext cx="361890" cy="361890"/>
            <a:chOff x="702155" y="1682546"/>
            <a:chExt cx="361890" cy="361890"/>
          </a:xfrm>
        </p:grpSpPr>
        <p:sp>
          <p:nvSpPr>
            <p:cNvPr id="2" name="Oval 1"/>
            <p:cNvSpPr/>
            <p:nvPr/>
          </p:nvSpPr>
          <p:spPr>
            <a:xfrm>
              <a:off x="702155" y="1682546"/>
              <a:ext cx="361890" cy="361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786986" y="1768151"/>
              <a:ext cx="192229" cy="190680"/>
            </a:xfrm>
            <a:custGeom>
              <a:gdLst>
                <a:gd name="T0" fmla="*/ 208 w 1115"/>
                <a:gd name="T1" fmla="*/ 7 h 1112"/>
                <a:gd name="T2" fmla="*/ 242 w 1115"/>
                <a:gd name="T3" fmla="*/ 34 h 1112"/>
                <a:gd name="T4" fmla="*/ 285 w 1115"/>
                <a:gd name="T5" fmla="*/ 76 h 1112"/>
                <a:gd name="T6" fmla="*/ 334 w 1115"/>
                <a:gd name="T7" fmla="*/ 125 h 1112"/>
                <a:gd name="T8" fmla="*/ 379 w 1115"/>
                <a:gd name="T9" fmla="*/ 168 h 1112"/>
                <a:gd name="T10" fmla="*/ 403 w 1115"/>
                <a:gd name="T11" fmla="*/ 192 h 1112"/>
                <a:gd name="T12" fmla="*/ 412 w 1115"/>
                <a:gd name="T13" fmla="*/ 201 h 1112"/>
                <a:gd name="T14" fmla="*/ 429 w 1115"/>
                <a:gd name="T15" fmla="*/ 228 h 1112"/>
                <a:gd name="T16" fmla="*/ 430 w 1115"/>
                <a:gd name="T17" fmla="*/ 271 h 1112"/>
                <a:gd name="T18" fmla="*/ 400 w 1115"/>
                <a:gd name="T19" fmla="*/ 313 h 1112"/>
                <a:gd name="T20" fmla="*/ 361 w 1115"/>
                <a:gd name="T21" fmla="*/ 357 h 1112"/>
                <a:gd name="T22" fmla="*/ 328 w 1115"/>
                <a:gd name="T23" fmla="*/ 394 h 1112"/>
                <a:gd name="T24" fmla="*/ 342 w 1115"/>
                <a:gd name="T25" fmla="*/ 454 h 1112"/>
                <a:gd name="T26" fmla="*/ 392 w 1115"/>
                <a:gd name="T27" fmla="*/ 530 h 1112"/>
                <a:gd name="T28" fmla="*/ 469 w 1115"/>
                <a:gd name="T29" fmla="*/ 623 h 1112"/>
                <a:gd name="T30" fmla="*/ 553 w 1115"/>
                <a:gd name="T31" fmla="*/ 697 h 1112"/>
                <a:gd name="T32" fmla="*/ 609 w 1115"/>
                <a:gd name="T33" fmla="*/ 736 h 1112"/>
                <a:gd name="T34" fmla="*/ 664 w 1115"/>
                <a:gd name="T35" fmla="*/ 770 h 1112"/>
                <a:gd name="T36" fmla="*/ 701 w 1115"/>
                <a:gd name="T37" fmla="*/ 790 h 1112"/>
                <a:gd name="T38" fmla="*/ 716 w 1115"/>
                <a:gd name="T39" fmla="*/ 788 h 1112"/>
                <a:gd name="T40" fmla="*/ 753 w 1115"/>
                <a:gd name="T41" fmla="*/ 755 h 1112"/>
                <a:gd name="T42" fmla="*/ 799 w 1115"/>
                <a:gd name="T43" fmla="*/ 715 h 1112"/>
                <a:gd name="T44" fmla="*/ 843 w 1115"/>
                <a:gd name="T45" fmla="*/ 684 h 1112"/>
                <a:gd name="T46" fmla="*/ 885 w 1115"/>
                <a:gd name="T47" fmla="*/ 685 h 1112"/>
                <a:gd name="T48" fmla="*/ 913 w 1115"/>
                <a:gd name="T49" fmla="*/ 703 h 1112"/>
                <a:gd name="T50" fmla="*/ 921 w 1115"/>
                <a:gd name="T51" fmla="*/ 711 h 1112"/>
                <a:gd name="T52" fmla="*/ 946 w 1115"/>
                <a:gd name="T53" fmla="*/ 736 h 1112"/>
                <a:gd name="T54" fmla="*/ 989 w 1115"/>
                <a:gd name="T55" fmla="*/ 780 h 1112"/>
                <a:gd name="T56" fmla="*/ 1039 w 1115"/>
                <a:gd name="T57" fmla="*/ 829 h 1112"/>
                <a:gd name="T58" fmla="*/ 1080 w 1115"/>
                <a:gd name="T59" fmla="*/ 872 h 1112"/>
                <a:gd name="T60" fmla="*/ 1108 w 1115"/>
                <a:gd name="T61" fmla="*/ 906 h 1112"/>
                <a:gd name="T62" fmla="*/ 1115 w 1115"/>
                <a:gd name="T63" fmla="*/ 946 h 1112"/>
                <a:gd name="T64" fmla="*/ 1111 w 1115"/>
                <a:gd name="T65" fmla="*/ 963 h 1112"/>
                <a:gd name="T66" fmla="*/ 1078 w 1115"/>
                <a:gd name="T67" fmla="*/ 1013 h 1112"/>
                <a:gd name="T68" fmla="*/ 1036 w 1115"/>
                <a:gd name="T69" fmla="*/ 1057 h 1112"/>
                <a:gd name="T70" fmla="*/ 972 w 1115"/>
                <a:gd name="T71" fmla="*/ 1091 h 1112"/>
                <a:gd name="T72" fmla="*/ 874 w 1115"/>
                <a:gd name="T73" fmla="*/ 1110 h 1112"/>
                <a:gd name="T74" fmla="*/ 734 w 1115"/>
                <a:gd name="T75" fmla="*/ 1100 h 1112"/>
                <a:gd name="T76" fmla="*/ 588 w 1115"/>
                <a:gd name="T77" fmla="*/ 1040 h 1112"/>
                <a:gd name="T78" fmla="*/ 449 w 1115"/>
                <a:gd name="T79" fmla="*/ 945 h 1112"/>
                <a:gd name="T80" fmla="*/ 323 w 1115"/>
                <a:gd name="T81" fmla="*/ 829 h 1112"/>
                <a:gd name="T82" fmla="*/ 206 w 1115"/>
                <a:gd name="T83" fmla="*/ 707 h 1112"/>
                <a:gd name="T84" fmla="*/ 102 w 1115"/>
                <a:gd name="T85" fmla="*/ 572 h 1112"/>
                <a:gd name="T86" fmla="*/ 28 w 1115"/>
                <a:gd name="T87" fmla="*/ 428 h 1112"/>
                <a:gd name="T88" fmla="*/ 0 w 1115"/>
                <a:gd name="T89" fmla="*/ 282 h 1112"/>
                <a:gd name="T90" fmla="*/ 13 w 1115"/>
                <a:gd name="T91" fmla="*/ 171 h 1112"/>
                <a:gd name="T92" fmla="*/ 43 w 1115"/>
                <a:gd name="T93" fmla="*/ 97 h 1112"/>
                <a:gd name="T94" fmla="*/ 85 w 1115"/>
                <a:gd name="T95" fmla="*/ 49 h 1112"/>
                <a:gd name="T96" fmla="*/ 133 w 1115"/>
                <a:gd name="T97" fmla="*/ 14 h 1112"/>
                <a:gd name="T98" fmla="*/ 158 w 1115"/>
                <a:gd name="T99" fmla="*/ 2 h 1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5" h="1112">
                  <a:moveTo>
                    <a:pt x="180" y="0"/>
                  </a:moveTo>
                  <a:lnTo>
                    <a:pt x="193" y="2"/>
                  </a:lnTo>
                  <a:lnTo>
                    <a:pt x="208" y="7"/>
                  </a:lnTo>
                  <a:lnTo>
                    <a:pt x="222" y="17"/>
                  </a:lnTo>
                  <a:lnTo>
                    <a:pt x="230" y="24"/>
                  </a:lnTo>
                  <a:lnTo>
                    <a:pt x="242" y="34"/>
                  </a:lnTo>
                  <a:lnTo>
                    <a:pt x="254" y="47"/>
                  </a:lnTo>
                  <a:lnTo>
                    <a:pt x="269" y="61"/>
                  </a:lnTo>
                  <a:lnTo>
                    <a:pt x="285" y="76"/>
                  </a:lnTo>
                  <a:lnTo>
                    <a:pt x="301" y="92"/>
                  </a:lnTo>
                  <a:lnTo>
                    <a:pt x="318" y="108"/>
                  </a:lnTo>
                  <a:lnTo>
                    <a:pt x="334" y="125"/>
                  </a:lnTo>
                  <a:lnTo>
                    <a:pt x="351" y="140"/>
                  </a:lnTo>
                  <a:lnTo>
                    <a:pt x="365" y="155"/>
                  </a:lnTo>
                  <a:lnTo>
                    <a:pt x="379" y="168"/>
                  </a:lnTo>
                  <a:lnTo>
                    <a:pt x="389" y="179"/>
                  </a:lnTo>
                  <a:lnTo>
                    <a:pt x="397" y="187"/>
                  </a:lnTo>
                  <a:lnTo>
                    <a:pt x="403" y="192"/>
                  </a:lnTo>
                  <a:lnTo>
                    <a:pt x="405" y="194"/>
                  </a:lnTo>
                  <a:lnTo>
                    <a:pt x="406" y="196"/>
                  </a:lnTo>
                  <a:lnTo>
                    <a:pt x="412" y="201"/>
                  </a:lnTo>
                  <a:lnTo>
                    <a:pt x="418" y="208"/>
                  </a:lnTo>
                  <a:lnTo>
                    <a:pt x="424" y="217"/>
                  </a:lnTo>
                  <a:lnTo>
                    <a:pt x="429" y="228"/>
                  </a:lnTo>
                  <a:lnTo>
                    <a:pt x="433" y="242"/>
                  </a:lnTo>
                  <a:lnTo>
                    <a:pt x="434" y="256"/>
                  </a:lnTo>
                  <a:lnTo>
                    <a:pt x="430" y="271"/>
                  </a:lnTo>
                  <a:lnTo>
                    <a:pt x="421" y="287"/>
                  </a:lnTo>
                  <a:lnTo>
                    <a:pt x="412" y="299"/>
                  </a:lnTo>
                  <a:lnTo>
                    <a:pt x="400" y="313"/>
                  </a:lnTo>
                  <a:lnTo>
                    <a:pt x="388" y="328"/>
                  </a:lnTo>
                  <a:lnTo>
                    <a:pt x="375" y="343"/>
                  </a:lnTo>
                  <a:lnTo>
                    <a:pt x="361" y="357"/>
                  </a:lnTo>
                  <a:lnTo>
                    <a:pt x="349" y="372"/>
                  </a:lnTo>
                  <a:lnTo>
                    <a:pt x="338" y="384"/>
                  </a:lnTo>
                  <a:lnTo>
                    <a:pt x="328" y="394"/>
                  </a:lnTo>
                  <a:lnTo>
                    <a:pt x="321" y="402"/>
                  </a:lnTo>
                  <a:lnTo>
                    <a:pt x="317" y="407"/>
                  </a:lnTo>
                  <a:lnTo>
                    <a:pt x="342" y="454"/>
                  </a:lnTo>
                  <a:lnTo>
                    <a:pt x="356" y="476"/>
                  </a:lnTo>
                  <a:lnTo>
                    <a:pt x="373" y="502"/>
                  </a:lnTo>
                  <a:lnTo>
                    <a:pt x="392" y="530"/>
                  </a:lnTo>
                  <a:lnTo>
                    <a:pt x="415" y="560"/>
                  </a:lnTo>
                  <a:lnTo>
                    <a:pt x="440" y="591"/>
                  </a:lnTo>
                  <a:lnTo>
                    <a:pt x="469" y="623"/>
                  </a:lnTo>
                  <a:lnTo>
                    <a:pt x="501" y="654"/>
                  </a:lnTo>
                  <a:lnTo>
                    <a:pt x="535" y="684"/>
                  </a:lnTo>
                  <a:lnTo>
                    <a:pt x="553" y="697"/>
                  </a:lnTo>
                  <a:lnTo>
                    <a:pt x="570" y="710"/>
                  </a:lnTo>
                  <a:lnTo>
                    <a:pt x="590" y="724"/>
                  </a:lnTo>
                  <a:lnTo>
                    <a:pt x="609" y="736"/>
                  </a:lnTo>
                  <a:lnTo>
                    <a:pt x="628" y="748"/>
                  </a:lnTo>
                  <a:lnTo>
                    <a:pt x="646" y="759"/>
                  </a:lnTo>
                  <a:lnTo>
                    <a:pt x="664" y="770"/>
                  </a:lnTo>
                  <a:lnTo>
                    <a:pt x="678" y="778"/>
                  </a:lnTo>
                  <a:lnTo>
                    <a:pt x="691" y="785"/>
                  </a:lnTo>
                  <a:lnTo>
                    <a:pt x="701" y="790"/>
                  </a:lnTo>
                  <a:lnTo>
                    <a:pt x="707" y="794"/>
                  </a:lnTo>
                  <a:lnTo>
                    <a:pt x="709" y="795"/>
                  </a:lnTo>
                  <a:lnTo>
                    <a:pt x="716" y="788"/>
                  </a:lnTo>
                  <a:lnTo>
                    <a:pt x="726" y="779"/>
                  </a:lnTo>
                  <a:lnTo>
                    <a:pt x="739" y="768"/>
                  </a:lnTo>
                  <a:lnTo>
                    <a:pt x="753" y="755"/>
                  </a:lnTo>
                  <a:lnTo>
                    <a:pt x="768" y="742"/>
                  </a:lnTo>
                  <a:lnTo>
                    <a:pt x="783" y="729"/>
                  </a:lnTo>
                  <a:lnTo>
                    <a:pt x="799" y="715"/>
                  </a:lnTo>
                  <a:lnTo>
                    <a:pt x="813" y="703"/>
                  </a:lnTo>
                  <a:lnTo>
                    <a:pt x="827" y="693"/>
                  </a:lnTo>
                  <a:lnTo>
                    <a:pt x="843" y="684"/>
                  </a:lnTo>
                  <a:lnTo>
                    <a:pt x="859" y="680"/>
                  </a:lnTo>
                  <a:lnTo>
                    <a:pt x="873" y="681"/>
                  </a:lnTo>
                  <a:lnTo>
                    <a:pt x="885" y="685"/>
                  </a:lnTo>
                  <a:lnTo>
                    <a:pt x="897" y="691"/>
                  </a:lnTo>
                  <a:lnTo>
                    <a:pt x="906" y="697"/>
                  </a:lnTo>
                  <a:lnTo>
                    <a:pt x="913" y="703"/>
                  </a:lnTo>
                  <a:lnTo>
                    <a:pt x="918" y="707"/>
                  </a:lnTo>
                  <a:lnTo>
                    <a:pt x="919" y="709"/>
                  </a:lnTo>
                  <a:lnTo>
                    <a:pt x="921" y="711"/>
                  </a:lnTo>
                  <a:lnTo>
                    <a:pt x="927" y="716"/>
                  </a:lnTo>
                  <a:lnTo>
                    <a:pt x="936" y="725"/>
                  </a:lnTo>
                  <a:lnTo>
                    <a:pt x="946" y="736"/>
                  </a:lnTo>
                  <a:lnTo>
                    <a:pt x="960" y="749"/>
                  </a:lnTo>
                  <a:lnTo>
                    <a:pt x="974" y="763"/>
                  </a:lnTo>
                  <a:lnTo>
                    <a:pt x="989" y="780"/>
                  </a:lnTo>
                  <a:lnTo>
                    <a:pt x="1006" y="796"/>
                  </a:lnTo>
                  <a:lnTo>
                    <a:pt x="1022" y="813"/>
                  </a:lnTo>
                  <a:lnTo>
                    <a:pt x="1039" y="829"/>
                  </a:lnTo>
                  <a:lnTo>
                    <a:pt x="1054" y="845"/>
                  </a:lnTo>
                  <a:lnTo>
                    <a:pt x="1068" y="859"/>
                  </a:lnTo>
                  <a:lnTo>
                    <a:pt x="1080" y="872"/>
                  </a:lnTo>
                  <a:lnTo>
                    <a:pt x="1090" y="882"/>
                  </a:lnTo>
                  <a:lnTo>
                    <a:pt x="1098" y="891"/>
                  </a:lnTo>
                  <a:lnTo>
                    <a:pt x="1108" y="906"/>
                  </a:lnTo>
                  <a:lnTo>
                    <a:pt x="1114" y="920"/>
                  </a:lnTo>
                  <a:lnTo>
                    <a:pt x="1115" y="934"/>
                  </a:lnTo>
                  <a:lnTo>
                    <a:pt x="1115" y="946"/>
                  </a:lnTo>
                  <a:lnTo>
                    <a:pt x="1114" y="955"/>
                  </a:lnTo>
                  <a:lnTo>
                    <a:pt x="1112" y="961"/>
                  </a:lnTo>
                  <a:lnTo>
                    <a:pt x="1111" y="963"/>
                  </a:lnTo>
                  <a:lnTo>
                    <a:pt x="1101" y="980"/>
                  </a:lnTo>
                  <a:lnTo>
                    <a:pt x="1089" y="996"/>
                  </a:lnTo>
                  <a:lnTo>
                    <a:pt x="1078" y="1013"/>
                  </a:lnTo>
                  <a:lnTo>
                    <a:pt x="1066" y="1028"/>
                  </a:lnTo>
                  <a:lnTo>
                    <a:pt x="1051" y="1042"/>
                  </a:lnTo>
                  <a:lnTo>
                    <a:pt x="1036" y="1057"/>
                  </a:lnTo>
                  <a:lnTo>
                    <a:pt x="1017" y="1069"/>
                  </a:lnTo>
                  <a:lnTo>
                    <a:pt x="996" y="1080"/>
                  </a:lnTo>
                  <a:lnTo>
                    <a:pt x="972" y="1091"/>
                  </a:lnTo>
                  <a:lnTo>
                    <a:pt x="943" y="1099"/>
                  </a:lnTo>
                  <a:lnTo>
                    <a:pt x="911" y="1106"/>
                  </a:lnTo>
                  <a:lnTo>
                    <a:pt x="874" y="1110"/>
                  </a:lnTo>
                  <a:lnTo>
                    <a:pt x="833" y="1112"/>
                  </a:lnTo>
                  <a:lnTo>
                    <a:pt x="783" y="1109"/>
                  </a:lnTo>
                  <a:lnTo>
                    <a:pt x="734" y="1100"/>
                  </a:lnTo>
                  <a:lnTo>
                    <a:pt x="685" y="1084"/>
                  </a:lnTo>
                  <a:lnTo>
                    <a:pt x="636" y="1065"/>
                  </a:lnTo>
                  <a:lnTo>
                    <a:pt x="588" y="1040"/>
                  </a:lnTo>
                  <a:lnTo>
                    <a:pt x="540" y="1012"/>
                  </a:lnTo>
                  <a:lnTo>
                    <a:pt x="494" y="980"/>
                  </a:lnTo>
                  <a:lnTo>
                    <a:pt x="449" y="945"/>
                  </a:lnTo>
                  <a:lnTo>
                    <a:pt x="405" y="908"/>
                  </a:lnTo>
                  <a:lnTo>
                    <a:pt x="363" y="869"/>
                  </a:lnTo>
                  <a:lnTo>
                    <a:pt x="323" y="829"/>
                  </a:lnTo>
                  <a:lnTo>
                    <a:pt x="285" y="789"/>
                  </a:lnTo>
                  <a:lnTo>
                    <a:pt x="245" y="749"/>
                  </a:lnTo>
                  <a:lnTo>
                    <a:pt x="206" y="707"/>
                  </a:lnTo>
                  <a:lnTo>
                    <a:pt x="169" y="663"/>
                  </a:lnTo>
                  <a:lnTo>
                    <a:pt x="134" y="618"/>
                  </a:lnTo>
                  <a:lnTo>
                    <a:pt x="102" y="572"/>
                  </a:lnTo>
                  <a:lnTo>
                    <a:pt x="73" y="525"/>
                  </a:lnTo>
                  <a:lnTo>
                    <a:pt x="48" y="476"/>
                  </a:lnTo>
                  <a:lnTo>
                    <a:pt x="28" y="428"/>
                  </a:lnTo>
                  <a:lnTo>
                    <a:pt x="13" y="379"/>
                  </a:lnTo>
                  <a:lnTo>
                    <a:pt x="4" y="330"/>
                  </a:lnTo>
                  <a:lnTo>
                    <a:pt x="0" y="282"/>
                  </a:lnTo>
                  <a:lnTo>
                    <a:pt x="3" y="239"/>
                  </a:lnTo>
                  <a:lnTo>
                    <a:pt x="7" y="203"/>
                  </a:lnTo>
                  <a:lnTo>
                    <a:pt x="13" y="171"/>
                  </a:lnTo>
                  <a:lnTo>
                    <a:pt x="21" y="143"/>
                  </a:lnTo>
                  <a:lnTo>
                    <a:pt x="32" y="118"/>
                  </a:lnTo>
                  <a:lnTo>
                    <a:pt x="43" y="97"/>
                  </a:lnTo>
                  <a:lnTo>
                    <a:pt x="56" y="78"/>
                  </a:lnTo>
                  <a:lnTo>
                    <a:pt x="71" y="63"/>
                  </a:lnTo>
                  <a:lnTo>
                    <a:pt x="85" y="49"/>
                  </a:lnTo>
                  <a:lnTo>
                    <a:pt x="101" y="36"/>
                  </a:lnTo>
                  <a:lnTo>
                    <a:pt x="117" y="25"/>
                  </a:lnTo>
                  <a:lnTo>
                    <a:pt x="133" y="14"/>
                  </a:lnTo>
                  <a:lnTo>
                    <a:pt x="149" y="4"/>
                  </a:lnTo>
                  <a:lnTo>
                    <a:pt x="152" y="3"/>
                  </a:lnTo>
                  <a:lnTo>
                    <a:pt x="158" y="2"/>
                  </a:lnTo>
                  <a:lnTo>
                    <a:pt x="168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aseline="-250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16920" y="1336699"/>
            <a:ext cx="380600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1501 Northshore Drive</a:t>
            </a:r>
          </a:p>
          <a:p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North Little Rock, AR, Zip 72118</a:t>
            </a:r>
            <a:endParaRPr lang="en-US" sz="1600" b="1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920" y="2041021"/>
            <a:ext cx="381282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PHONE</a:t>
            </a:r>
            <a:endParaRPr lang="en-US" sz="1800" b="1" cap="all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112" y="2331250"/>
            <a:ext cx="380453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>
                <a:solidFill>
                  <a:srgbClr val="545850"/>
                </a:solidFill>
                <a:cs typeface="Calibri" pitchFamily="34" charset="0"/>
              </a:rPr>
              <a:t>t: </a:t>
            </a:r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501.682.0594</a:t>
            </a:r>
            <a:endParaRPr lang="en-US" sz="1600" b="1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920" y="2804797"/>
            <a:ext cx="3804371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EMAIL</a:t>
            </a:r>
            <a:endParaRPr lang="en-US" sz="1800" b="1" cap="all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824" y="3582639"/>
            <a:ext cx="378920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WEBSITE</a:t>
            </a:r>
            <a:endParaRPr lang="en-US" sz="1800" b="1" cap="all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112" y="3099099"/>
            <a:ext cx="3807366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Susan.speake@arkansas.gov</a:t>
            </a:r>
            <a:endParaRPr lang="en-US" sz="1600" b="1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0824" y="3869360"/>
            <a:ext cx="3768734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www.arkansas.gov/environment</a:t>
            </a:r>
          </a:p>
        </p:txBody>
      </p:sp>
      <p:pic>
        <p:nvPicPr>
          <p:cNvPr id="49" name="Picture Placeholder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32259" r="48858" b="-18754"/>
          <a:stretch>
            <a:fillRect/>
          </a:stretch>
        </p:blipFill>
        <p:spPr>
          <a:xfrm>
            <a:off x="5427735" y="-1"/>
            <a:ext cx="3716265" cy="5143501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03296" y="4393798"/>
            <a:ext cx="365635" cy="365635"/>
            <a:chOff x="3641771" y="4393798"/>
            <a:chExt cx="365635" cy="365635"/>
          </a:xfrm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3641771" y="4393798"/>
              <a:ext cx="365635" cy="365635"/>
            </a:xfrm>
            <a:custGeom>
              <a:gdLst>
                <a:gd name="T0" fmla="*/ 1657 w 3993"/>
                <a:gd name="T1" fmla="*/ 346 h 3992"/>
                <a:gd name="T2" fmla="*/ 1242 w 3993"/>
                <a:gd name="T3" fmla="*/ 490 h 3992"/>
                <a:gd name="T4" fmla="*/ 884 w 3993"/>
                <a:gd name="T5" fmla="*/ 732 h 3992"/>
                <a:gd name="T6" fmla="*/ 600 w 3993"/>
                <a:gd name="T7" fmla="*/ 1054 h 3992"/>
                <a:gd name="T8" fmla="*/ 405 w 3993"/>
                <a:gd name="T9" fmla="*/ 1443 h 3992"/>
                <a:gd name="T10" fmla="*/ 315 w 3993"/>
                <a:gd name="T11" fmla="*/ 1881 h 3992"/>
                <a:gd name="T12" fmla="*/ 346 w 3993"/>
                <a:gd name="T13" fmla="*/ 2335 h 3992"/>
                <a:gd name="T14" fmla="*/ 490 w 3993"/>
                <a:gd name="T15" fmla="*/ 2750 h 3992"/>
                <a:gd name="T16" fmla="*/ 732 w 3993"/>
                <a:gd name="T17" fmla="*/ 3108 h 3992"/>
                <a:gd name="T18" fmla="*/ 1055 w 3993"/>
                <a:gd name="T19" fmla="*/ 3392 h 3992"/>
                <a:gd name="T20" fmla="*/ 1443 w 3993"/>
                <a:gd name="T21" fmla="*/ 3586 h 3992"/>
                <a:gd name="T22" fmla="*/ 1881 w 3993"/>
                <a:gd name="T23" fmla="*/ 3676 h 3992"/>
                <a:gd name="T24" fmla="*/ 2336 w 3993"/>
                <a:gd name="T25" fmla="*/ 3646 h 3992"/>
                <a:gd name="T26" fmla="*/ 2751 w 3993"/>
                <a:gd name="T27" fmla="*/ 3501 h 3992"/>
                <a:gd name="T28" fmla="*/ 3109 w 3993"/>
                <a:gd name="T29" fmla="*/ 3260 h 3992"/>
                <a:gd name="T30" fmla="*/ 3394 w 3993"/>
                <a:gd name="T31" fmla="*/ 2937 h 3992"/>
                <a:gd name="T32" fmla="*/ 3588 w 3993"/>
                <a:gd name="T33" fmla="*/ 2548 h 3992"/>
                <a:gd name="T34" fmla="*/ 3678 w 3993"/>
                <a:gd name="T35" fmla="*/ 2111 h 3992"/>
                <a:gd name="T36" fmla="*/ 3647 w 3993"/>
                <a:gd name="T37" fmla="*/ 1656 h 3992"/>
                <a:gd name="T38" fmla="*/ 3503 w 3993"/>
                <a:gd name="T39" fmla="*/ 1241 h 3992"/>
                <a:gd name="T40" fmla="*/ 3261 w 3993"/>
                <a:gd name="T41" fmla="*/ 883 h 3992"/>
                <a:gd name="T42" fmla="*/ 2938 w 3993"/>
                <a:gd name="T43" fmla="*/ 599 h 3992"/>
                <a:gd name="T44" fmla="*/ 2550 w 3993"/>
                <a:gd name="T45" fmla="*/ 405 h 3992"/>
                <a:gd name="T46" fmla="*/ 2111 w 3993"/>
                <a:gd name="T47" fmla="*/ 315 h 3992"/>
                <a:gd name="T48" fmla="*/ 2238 w 3993"/>
                <a:gd name="T49" fmla="*/ 14 h 3992"/>
                <a:gd name="T50" fmla="*/ 2693 w 3993"/>
                <a:gd name="T51" fmla="*/ 125 h 3992"/>
                <a:gd name="T52" fmla="*/ 3101 w 3993"/>
                <a:gd name="T53" fmla="*/ 333 h 3992"/>
                <a:gd name="T54" fmla="*/ 3448 w 3993"/>
                <a:gd name="T55" fmla="*/ 625 h 3992"/>
                <a:gd name="T56" fmla="*/ 3720 w 3993"/>
                <a:gd name="T57" fmla="*/ 989 h 3992"/>
                <a:gd name="T58" fmla="*/ 3906 w 3993"/>
                <a:gd name="T59" fmla="*/ 1409 h 3992"/>
                <a:gd name="T60" fmla="*/ 3990 w 3993"/>
                <a:gd name="T61" fmla="*/ 1874 h 3992"/>
                <a:gd name="T62" fmla="*/ 3961 w 3993"/>
                <a:gd name="T63" fmla="*/ 2354 h 3992"/>
                <a:gd name="T64" fmla="*/ 3825 w 3993"/>
                <a:gd name="T65" fmla="*/ 2798 h 3992"/>
                <a:gd name="T66" fmla="*/ 3594 w 3993"/>
                <a:gd name="T67" fmla="*/ 3193 h 3992"/>
                <a:gd name="T68" fmla="*/ 3283 w 3993"/>
                <a:gd name="T69" fmla="*/ 3522 h 3992"/>
                <a:gd name="T70" fmla="*/ 2904 w 3993"/>
                <a:gd name="T71" fmla="*/ 3774 h 3992"/>
                <a:gd name="T72" fmla="*/ 2471 w 3993"/>
                <a:gd name="T73" fmla="*/ 3934 h 3992"/>
                <a:gd name="T74" fmla="*/ 1996 w 3993"/>
                <a:gd name="T75" fmla="*/ 3992 h 3992"/>
                <a:gd name="T76" fmla="*/ 1522 w 3993"/>
                <a:gd name="T77" fmla="*/ 3934 h 3992"/>
                <a:gd name="T78" fmla="*/ 1089 w 3993"/>
                <a:gd name="T79" fmla="*/ 3774 h 3992"/>
                <a:gd name="T80" fmla="*/ 710 w 3993"/>
                <a:gd name="T81" fmla="*/ 3522 h 3992"/>
                <a:gd name="T82" fmla="*/ 398 w 3993"/>
                <a:gd name="T83" fmla="*/ 3193 h 3992"/>
                <a:gd name="T84" fmla="*/ 169 w 3993"/>
                <a:gd name="T85" fmla="*/ 2798 h 3992"/>
                <a:gd name="T86" fmla="*/ 33 w 3993"/>
                <a:gd name="T87" fmla="*/ 2354 h 3992"/>
                <a:gd name="T88" fmla="*/ 3 w 3993"/>
                <a:gd name="T89" fmla="*/ 1874 h 3992"/>
                <a:gd name="T90" fmla="*/ 87 w 3993"/>
                <a:gd name="T91" fmla="*/ 1409 h 3992"/>
                <a:gd name="T92" fmla="*/ 273 w 3993"/>
                <a:gd name="T93" fmla="*/ 989 h 3992"/>
                <a:gd name="T94" fmla="*/ 545 w 3993"/>
                <a:gd name="T95" fmla="*/ 625 h 3992"/>
                <a:gd name="T96" fmla="*/ 892 w 3993"/>
                <a:gd name="T97" fmla="*/ 333 h 3992"/>
                <a:gd name="T98" fmla="*/ 1300 w 3993"/>
                <a:gd name="T99" fmla="*/ 125 h 3992"/>
                <a:gd name="T100" fmla="*/ 1756 w 3993"/>
                <a:gd name="T101" fmla="*/ 14 h 39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93" h="3992">
                  <a:moveTo>
                    <a:pt x="1996" y="312"/>
                  </a:moveTo>
                  <a:lnTo>
                    <a:pt x="1881" y="315"/>
                  </a:lnTo>
                  <a:lnTo>
                    <a:pt x="1768" y="327"/>
                  </a:lnTo>
                  <a:lnTo>
                    <a:pt x="1657" y="346"/>
                  </a:lnTo>
                  <a:lnTo>
                    <a:pt x="1549" y="372"/>
                  </a:lnTo>
                  <a:lnTo>
                    <a:pt x="1443" y="405"/>
                  </a:lnTo>
                  <a:lnTo>
                    <a:pt x="1340" y="444"/>
                  </a:lnTo>
                  <a:lnTo>
                    <a:pt x="1242" y="490"/>
                  </a:lnTo>
                  <a:lnTo>
                    <a:pt x="1146" y="542"/>
                  </a:lnTo>
                  <a:lnTo>
                    <a:pt x="1055" y="599"/>
                  </a:lnTo>
                  <a:lnTo>
                    <a:pt x="968" y="662"/>
                  </a:lnTo>
                  <a:lnTo>
                    <a:pt x="884" y="732"/>
                  </a:lnTo>
                  <a:lnTo>
                    <a:pt x="805" y="806"/>
                  </a:lnTo>
                  <a:lnTo>
                    <a:pt x="732" y="883"/>
                  </a:lnTo>
                  <a:lnTo>
                    <a:pt x="663" y="967"/>
                  </a:lnTo>
                  <a:lnTo>
                    <a:pt x="600" y="1054"/>
                  </a:lnTo>
                  <a:lnTo>
                    <a:pt x="541" y="1145"/>
                  </a:lnTo>
                  <a:lnTo>
                    <a:pt x="490" y="1241"/>
                  </a:lnTo>
                  <a:lnTo>
                    <a:pt x="444" y="1341"/>
                  </a:lnTo>
                  <a:lnTo>
                    <a:pt x="405" y="1443"/>
                  </a:lnTo>
                  <a:lnTo>
                    <a:pt x="373" y="1548"/>
                  </a:lnTo>
                  <a:lnTo>
                    <a:pt x="346" y="1656"/>
                  </a:lnTo>
                  <a:lnTo>
                    <a:pt x="328" y="1767"/>
                  </a:lnTo>
                  <a:lnTo>
                    <a:pt x="315" y="1881"/>
                  </a:lnTo>
                  <a:lnTo>
                    <a:pt x="312" y="1996"/>
                  </a:lnTo>
                  <a:lnTo>
                    <a:pt x="315" y="2111"/>
                  </a:lnTo>
                  <a:lnTo>
                    <a:pt x="328" y="2224"/>
                  </a:lnTo>
                  <a:lnTo>
                    <a:pt x="346" y="2335"/>
                  </a:lnTo>
                  <a:lnTo>
                    <a:pt x="373" y="2443"/>
                  </a:lnTo>
                  <a:lnTo>
                    <a:pt x="405" y="2548"/>
                  </a:lnTo>
                  <a:lnTo>
                    <a:pt x="444" y="2652"/>
                  </a:lnTo>
                  <a:lnTo>
                    <a:pt x="490" y="2750"/>
                  </a:lnTo>
                  <a:lnTo>
                    <a:pt x="541" y="2846"/>
                  </a:lnTo>
                  <a:lnTo>
                    <a:pt x="600" y="2937"/>
                  </a:lnTo>
                  <a:lnTo>
                    <a:pt x="663" y="3024"/>
                  </a:lnTo>
                  <a:lnTo>
                    <a:pt x="732" y="3108"/>
                  </a:lnTo>
                  <a:lnTo>
                    <a:pt x="805" y="3187"/>
                  </a:lnTo>
                  <a:lnTo>
                    <a:pt x="884" y="3260"/>
                  </a:lnTo>
                  <a:lnTo>
                    <a:pt x="968" y="3329"/>
                  </a:lnTo>
                  <a:lnTo>
                    <a:pt x="1055" y="3392"/>
                  </a:lnTo>
                  <a:lnTo>
                    <a:pt x="1146" y="3450"/>
                  </a:lnTo>
                  <a:lnTo>
                    <a:pt x="1242" y="3501"/>
                  </a:lnTo>
                  <a:lnTo>
                    <a:pt x="1340" y="3547"/>
                  </a:lnTo>
                  <a:lnTo>
                    <a:pt x="1443" y="3586"/>
                  </a:lnTo>
                  <a:lnTo>
                    <a:pt x="1549" y="3619"/>
                  </a:lnTo>
                  <a:lnTo>
                    <a:pt x="1657" y="3646"/>
                  </a:lnTo>
                  <a:lnTo>
                    <a:pt x="1768" y="3664"/>
                  </a:lnTo>
                  <a:lnTo>
                    <a:pt x="1881" y="3676"/>
                  </a:lnTo>
                  <a:lnTo>
                    <a:pt x="1996" y="3680"/>
                  </a:lnTo>
                  <a:lnTo>
                    <a:pt x="2111" y="3676"/>
                  </a:lnTo>
                  <a:lnTo>
                    <a:pt x="2225" y="3664"/>
                  </a:lnTo>
                  <a:lnTo>
                    <a:pt x="2336" y="3646"/>
                  </a:lnTo>
                  <a:lnTo>
                    <a:pt x="2444" y="3619"/>
                  </a:lnTo>
                  <a:lnTo>
                    <a:pt x="2550" y="3586"/>
                  </a:lnTo>
                  <a:lnTo>
                    <a:pt x="2652" y="3547"/>
                  </a:lnTo>
                  <a:lnTo>
                    <a:pt x="2751" y="3501"/>
                  </a:lnTo>
                  <a:lnTo>
                    <a:pt x="2847" y="3450"/>
                  </a:lnTo>
                  <a:lnTo>
                    <a:pt x="2938" y="3392"/>
                  </a:lnTo>
                  <a:lnTo>
                    <a:pt x="3026" y="3329"/>
                  </a:lnTo>
                  <a:lnTo>
                    <a:pt x="3109" y="3260"/>
                  </a:lnTo>
                  <a:lnTo>
                    <a:pt x="3187" y="3187"/>
                  </a:lnTo>
                  <a:lnTo>
                    <a:pt x="3261" y="3108"/>
                  </a:lnTo>
                  <a:lnTo>
                    <a:pt x="3330" y="3024"/>
                  </a:lnTo>
                  <a:lnTo>
                    <a:pt x="3394" y="2937"/>
                  </a:lnTo>
                  <a:lnTo>
                    <a:pt x="3451" y="2846"/>
                  </a:lnTo>
                  <a:lnTo>
                    <a:pt x="3503" y="2750"/>
                  </a:lnTo>
                  <a:lnTo>
                    <a:pt x="3549" y="2652"/>
                  </a:lnTo>
                  <a:lnTo>
                    <a:pt x="3588" y="2548"/>
                  </a:lnTo>
                  <a:lnTo>
                    <a:pt x="3621" y="2443"/>
                  </a:lnTo>
                  <a:lnTo>
                    <a:pt x="3647" y="2335"/>
                  </a:lnTo>
                  <a:lnTo>
                    <a:pt x="3666" y="2224"/>
                  </a:lnTo>
                  <a:lnTo>
                    <a:pt x="3678" y="2111"/>
                  </a:lnTo>
                  <a:lnTo>
                    <a:pt x="3681" y="1996"/>
                  </a:lnTo>
                  <a:lnTo>
                    <a:pt x="3678" y="1881"/>
                  </a:lnTo>
                  <a:lnTo>
                    <a:pt x="3666" y="1767"/>
                  </a:lnTo>
                  <a:lnTo>
                    <a:pt x="3647" y="1656"/>
                  </a:lnTo>
                  <a:lnTo>
                    <a:pt x="3621" y="1548"/>
                  </a:lnTo>
                  <a:lnTo>
                    <a:pt x="3588" y="1443"/>
                  </a:lnTo>
                  <a:lnTo>
                    <a:pt x="3549" y="1341"/>
                  </a:lnTo>
                  <a:lnTo>
                    <a:pt x="3503" y="1241"/>
                  </a:lnTo>
                  <a:lnTo>
                    <a:pt x="3451" y="1145"/>
                  </a:lnTo>
                  <a:lnTo>
                    <a:pt x="3394" y="1054"/>
                  </a:lnTo>
                  <a:lnTo>
                    <a:pt x="3330" y="967"/>
                  </a:lnTo>
                  <a:lnTo>
                    <a:pt x="3261" y="883"/>
                  </a:lnTo>
                  <a:lnTo>
                    <a:pt x="3187" y="806"/>
                  </a:lnTo>
                  <a:lnTo>
                    <a:pt x="3109" y="732"/>
                  </a:lnTo>
                  <a:lnTo>
                    <a:pt x="3026" y="662"/>
                  </a:lnTo>
                  <a:lnTo>
                    <a:pt x="2938" y="599"/>
                  </a:lnTo>
                  <a:lnTo>
                    <a:pt x="2847" y="542"/>
                  </a:lnTo>
                  <a:lnTo>
                    <a:pt x="2751" y="490"/>
                  </a:lnTo>
                  <a:lnTo>
                    <a:pt x="2652" y="444"/>
                  </a:lnTo>
                  <a:lnTo>
                    <a:pt x="2550" y="405"/>
                  </a:lnTo>
                  <a:lnTo>
                    <a:pt x="2444" y="372"/>
                  </a:lnTo>
                  <a:lnTo>
                    <a:pt x="2336" y="346"/>
                  </a:lnTo>
                  <a:lnTo>
                    <a:pt x="2225" y="327"/>
                  </a:lnTo>
                  <a:lnTo>
                    <a:pt x="2111" y="315"/>
                  </a:lnTo>
                  <a:lnTo>
                    <a:pt x="1996" y="312"/>
                  </a:lnTo>
                  <a:close/>
                  <a:moveTo>
                    <a:pt x="1996" y="0"/>
                  </a:moveTo>
                  <a:lnTo>
                    <a:pt x="2119" y="3"/>
                  </a:lnTo>
                  <a:lnTo>
                    <a:pt x="2238" y="14"/>
                  </a:lnTo>
                  <a:lnTo>
                    <a:pt x="2355" y="32"/>
                  </a:lnTo>
                  <a:lnTo>
                    <a:pt x="2471" y="57"/>
                  </a:lnTo>
                  <a:lnTo>
                    <a:pt x="2584" y="87"/>
                  </a:lnTo>
                  <a:lnTo>
                    <a:pt x="2693" y="125"/>
                  </a:lnTo>
                  <a:lnTo>
                    <a:pt x="2800" y="168"/>
                  </a:lnTo>
                  <a:lnTo>
                    <a:pt x="2904" y="217"/>
                  </a:lnTo>
                  <a:lnTo>
                    <a:pt x="3004" y="273"/>
                  </a:lnTo>
                  <a:lnTo>
                    <a:pt x="3101" y="333"/>
                  </a:lnTo>
                  <a:lnTo>
                    <a:pt x="3194" y="399"/>
                  </a:lnTo>
                  <a:lnTo>
                    <a:pt x="3283" y="469"/>
                  </a:lnTo>
                  <a:lnTo>
                    <a:pt x="3368" y="545"/>
                  </a:lnTo>
                  <a:lnTo>
                    <a:pt x="3448" y="625"/>
                  </a:lnTo>
                  <a:lnTo>
                    <a:pt x="3523" y="710"/>
                  </a:lnTo>
                  <a:lnTo>
                    <a:pt x="3594" y="798"/>
                  </a:lnTo>
                  <a:lnTo>
                    <a:pt x="3659" y="892"/>
                  </a:lnTo>
                  <a:lnTo>
                    <a:pt x="3720" y="989"/>
                  </a:lnTo>
                  <a:lnTo>
                    <a:pt x="3776" y="1088"/>
                  </a:lnTo>
                  <a:lnTo>
                    <a:pt x="3825" y="1193"/>
                  </a:lnTo>
                  <a:lnTo>
                    <a:pt x="3868" y="1300"/>
                  </a:lnTo>
                  <a:lnTo>
                    <a:pt x="3906" y="1409"/>
                  </a:lnTo>
                  <a:lnTo>
                    <a:pt x="3936" y="1522"/>
                  </a:lnTo>
                  <a:lnTo>
                    <a:pt x="3961" y="1637"/>
                  </a:lnTo>
                  <a:lnTo>
                    <a:pt x="3979" y="1755"/>
                  </a:lnTo>
                  <a:lnTo>
                    <a:pt x="3990" y="1874"/>
                  </a:lnTo>
                  <a:lnTo>
                    <a:pt x="3993" y="1996"/>
                  </a:lnTo>
                  <a:lnTo>
                    <a:pt x="3990" y="2118"/>
                  </a:lnTo>
                  <a:lnTo>
                    <a:pt x="3979" y="2236"/>
                  </a:lnTo>
                  <a:lnTo>
                    <a:pt x="3961" y="2354"/>
                  </a:lnTo>
                  <a:lnTo>
                    <a:pt x="3936" y="2470"/>
                  </a:lnTo>
                  <a:lnTo>
                    <a:pt x="3906" y="2582"/>
                  </a:lnTo>
                  <a:lnTo>
                    <a:pt x="3868" y="2692"/>
                  </a:lnTo>
                  <a:lnTo>
                    <a:pt x="3825" y="2798"/>
                  </a:lnTo>
                  <a:lnTo>
                    <a:pt x="3776" y="2903"/>
                  </a:lnTo>
                  <a:lnTo>
                    <a:pt x="3720" y="3004"/>
                  </a:lnTo>
                  <a:lnTo>
                    <a:pt x="3659" y="3099"/>
                  </a:lnTo>
                  <a:lnTo>
                    <a:pt x="3594" y="3193"/>
                  </a:lnTo>
                  <a:lnTo>
                    <a:pt x="3523" y="3281"/>
                  </a:lnTo>
                  <a:lnTo>
                    <a:pt x="3448" y="3366"/>
                  </a:lnTo>
                  <a:lnTo>
                    <a:pt x="3368" y="3447"/>
                  </a:lnTo>
                  <a:lnTo>
                    <a:pt x="3283" y="3522"/>
                  </a:lnTo>
                  <a:lnTo>
                    <a:pt x="3194" y="3593"/>
                  </a:lnTo>
                  <a:lnTo>
                    <a:pt x="3101" y="3659"/>
                  </a:lnTo>
                  <a:lnTo>
                    <a:pt x="3004" y="3718"/>
                  </a:lnTo>
                  <a:lnTo>
                    <a:pt x="2904" y="3774"/>
                  </a:lnTo>
                  <a:lnTo>
                    <a:pt x="2800" y="3823"/>
                  </a:lnTo>
                  <a:lnTo>
                    <a:pt x="2693" y="3866"/>
                  </a:lnTo>
                  <a:lnTo>
                    <a:pt x="2584" y="3904"/>
                  </a:lnTo>
                  <a:lnTo>
                    <a:pt x="2471" y="3934"/>
                  </a:lnTo>
                  <a:lnTo>
                    <a:pt x="2355" y="3959"/>
                  </a:lnTo>
                  <a:lnTo>
                    <a:pt x="2238" y="3977"/>
                  </a:lnTo>
                  <a:lnTo>
                    <a:pt x="2119" y="3988"/>
                  </a:lnTo>
                  <a:lnTo>
                    <a:pt x="1996" y="3992"/>
                  </a:lnTo>
                  <a:lnTo>
                    <a:pt x="1875" y="3988"/>
                  </a:lnTo>
                  <a:lnTo>
                    <a:pt x="1756" y="3977"/>
                  </a:lnTo>
                  <a:lnTo>
                    <a:pt x="1638" y="3959"/>
                  </a:lnTo>
                  <a:lnTo>
                    <a:pt x="1522" y="3934"/>
                  </a:lnTo>
                  <a:lnTo>
                    <a:pt x="1409" y="3904"/>
                  </a:lnTo>
                  <a:lnTo>
                    <a:pt x="1300" y="3866"/>
                  </a:lnTo>
                  <a:lnTo>
                    <a:pt x="1193" y="3823"/>
                  </a:lnTo>
                  <a:lnTo>
                    <a:pt x="1089" y="3774"/>
                  </a:lnTo>
                  <a:lnTo>
                    <a:pt x="988" y="3718"/>
                  </a:lnTo>
                  <a:lnTo>
                    <a:pt x="892" y="3659"/>
                  </a:lnTo>
                  <a:lnTo>
                    <a:pt x="799" y="3593"/>
                  </a:lnTo>
                  <a:lnTo>
                    <a:pt x="710" y="3522"/>
                  </a:lnTo>
                  <a:lnTo>
                    <a:pt x="625" y="3447"/>
                  </a:lnTo>
                  <a:lnTo>
                    <a:pt x="545" y="3366"/>
                  </a:lnTo>
                  <a:lnTo>
                    <a:pt x="470" y="3281"/>
                  </a:lnTo>
                  <a:lnTo>
                    <a:pt x="398" y="3193"/>
                  </a:lnTo>
                  <a:lnTo>
                    <a:pt x="332" y="3099"/>
                  </a:lnTo>
                  <a:lnTo>
                    <a:pt x="273" y="3004"/>
                  </a:lnTo>
                  <a:lnTo>
                    <a:pt x="217" y="2903"/>
                  </a:lnTo>
                  <a:lnTo>
                    <a:pt x="169" y="2798"/>
                  </a:lnTo>
                  <a:lnTo>
                    <a:pt x="125" y="2692"/>
                  </a:lnTo>
                  <a:lnTo>
                    <a:pt x="87" y="2582"/>
                  </a:lnTo>
                  <a:lnTo>
                    <a:pt x="57" y="2470"/>
                  </a:lnTo>
                  <a:lnTo>
                    <a:pt x="33" y="2354"/>
                  </a:lnTo>
                  <a:lnTo>
                    <a:pt x="14" y="2236"/>
                  </a:lnTo>
                  <a:lnTo>
                    <a:pt x="3" y="2118"/>
                  </a:lnTo>
                  <a:lnTo>
                    <a:pt x="0" y="1996"/>
                  </a:lnTo>
                  <a:lnTo>
                    <a:pt x="3" y="1874"/>
                  </a:lnTo>
                  <a:lnTo>
                    <a:pt x="14" y="1755"/>
                  </a:lnTo>
                  <a:lnTo>
                    <a:pt x="33" y="1637"/>
                  </a:lnTo>
                  <a:lnTo>
                    <a:pt x="57" y="1522"/>
                  </a:lnTo>
                  <a:lnTo>
                    <a:pt x="87" y="1409"/>
                  </a:lnTo>
                  <a:lnTo>
                    <a:pt x="125" y="1300"/>
                  </a:lnTo>
                  <a:lnTo>
                    <a:pt x="169" y="1193"/>
                  </a:lnTo>
                  <a:lnTo>
                    <a:pt x="217" y="1088"/>
                  </a:lnTo>
                  <a:lnTo>
                    <a:pt x="273" y="989"/>
                  </a:lnTo>
                  <a:lnTo>
                    <a:pt x="332" y="892"/>
                  </a:lnTo>
                  <a:lnTo>
                    <a:pt x="398" y="798"/>
                  </a:lnTo>
                  <a:lnTo>
                    <a:pt x="470" y="710"/>
                  </a:lnTo>
                  <a:lnTo>
                    <a:pt x="545" y="625"/>
                  </a:lnTo>
                  <a:lnTo>
                    <a:pt x="625" y="545"/>
                  </a:lnTo>
                  <a:lnTo>
                    <a:pt x="710" y="469"/>
                  </a:lnTo>
                  <a:lnTo>
                    <a:pt x="799" y="399"/>
                  </a:lnTo>
                  <a:lnTo>
                    <a:pt x="892" y="333"/>
                  </a:lnTo>
                  <a:lnTo>
                    <a:pt x="988" y="273"/>
                  </a:lnTo>
                  <a:lnTo>
                    <a:pt x="1089" y="217"/>
                  </a:lnTo>
                  <a:lnTo>
                    <a:pt x="1193" y="168"/>
                  </a:lnTo>
                  <a:lnTo>
                    <a:pt x="1300" y="125"/>
                  </a:lnTo>
                  <a:lnTo>
                    <a:pt x="1409" y="87"/>
                  </a:lnTo>
                  <a:lnTo>
                    <a:pt x="1522" y="57"/>
                  </a:lnTo>
                  <a:lnTo>
                    <a:pt x="1638" y="32"/>
                  </a:lnTo>
                  <a:lnTo>
                    <a:pt x="1756" y="14"/>
                  </a:lnTo>
                  <a:lnTo>
                    <a:pt x="1875" y="3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3780991" y="4485023"/>
              <a:ext cx="86829" cy="182818"/>
            </a:xfrm>
            <a:custGeom>
              <a:gdLst>
                <a:gd name="T0" fmla="*/ 686 w 949"/>
                <a:gd name="T1" fmla="*/ 0 h 1997"/>
                <a:gd name="T2" fmla="*/ 943 w 949"/>
                <a:gd name="T3" fmla="*/ 3 h 1997"/>
                <a:gd name="T4" fmla="*/ 943 w 949"/>
                <a:gd name="T5" fmla="*/ 344 h 1997"/>
                <a:gd name="T6" fmla="*/ 719 w 949"/>
                <a:gd name="T7" fmla="*/ 344 h 1997"/>
                <a:gd name="T8" fmla="*/ 706 w 949"/>
                <a:gd name="T9" fmla="*/ 345 h 1997"/>
                <a:gd name="T10" fmla="*/ 693 w 949"/>
                <a:gd name="T11" fmla="*/ 346 h 1997"/>
                <a:gd name="T12" fmla="*/ 677 w 949"/>
                <a:gd name="T13" fmla="*/ 350 h 1997"/>
                <a:gd name="T14" fmla="*/ 661 w 949"/>
                <a:gd name="T15" fmla="*/ 356 h 1997"/>
                <a:gd name="T16" fmla="*/ 646 w 949"/>
                <a:gd name="T17" fmla="*/ 363 h 1997"/>
                <a:gd name="T18" fmla="*/ 632 w 949"/>
                <a:gd name="T19" fmla="*/ 373 h 1997"/>
                <a:gd name="T20" fmla="*/ 620 w 949"/>
                <a:gd name="T21" fmla="*/ 385 h 1997"/>
                <a:gd name="T22" fmla="*/ 610 w 949"/>
                <a:gd name="T23" fmla="*/ 400 h 1997"/>
                <a:gd name="T24" fmla="*/ 603 w 949"/>
                <a:gd name="T25" fmla="*/ 418 h 1997"/>
                <a:gd name="T26" fmla="*/ 601 w 949"/>
                <a:gd name="T27" fmla="*/ 440 h 1997"/>
                <a:gd name="T28" fmla="*/ 601 w 949"/>
                <a:gd name="T29" fmla="*/ 693 h 1997"/>
                <a:gd name="T30" fmla="*/ 949 w 949"/>
                <a:gd name="T31" fmla="*/ 693 h 1997"/>
                <a:gd name="T32" fmla="*/ 894 w 949"/>
                <a:gd name="T33" fmla="*/ 1045 h 1997"/>
                <a:gd name="T34" fmla="*/ 601 w 949"/>
                <a:gd name="T35" fmla="*/ 1045 h 1997"/>
                <a:gd name="T36" fmla="*/ 601 w 949"/>
                <a:gd name="T37" fmla="*/ 1997 h 1997"/>
                <a:gd name="T38" fmla="*/ 255 w 949"/>
                <a:gd name="T39" fmla="*/ 1997 h 1997"/>
                <a:gd name="T40" fmla="*/ 255 w 949"/>
                <a:gd name="T41" fmla="*/ 1045 h 1997"/>
                <a:gd name="T42" fmla="*/ 0 w 949"/>
                <a:gd name="T43" fmla="*/ 1045 h 1997"/>
                <a:gd name="T44" fmla="*/ 0 w 949"/>
                <a:gd name="T45" fmla="*/ 693 h 1997"/>
                <a:gd name="T46" fmla="*/ 255 w 949"/>
                <a:gd name="T47" fmla="*/ 693 h 1997"/>
                <a:gd name="T48" fmla="*/ 255 w 949"/>
                <a:gd name="T49" fmla="*/ 419 h 1997"/>
                <a:gd name="T50" fmla="*/ 255 w 949"/>
                <a:gd name="T51" fmla="*/ 392 h 1997"/>
                <a:gd name="T52" fmla="*/ 258 w 949"/>
                <a:gd name="T53" fmla="*/ 364 h 1997"/>
                <a:gd name="T54" fmla="*/ 261 w 949"/>
                <a:gd name="T55" fmla="*/ 336 h 1997"/>
                <a:gd name="T56" fmla="*/ 268 w 949"/>
                <a:gd name="T57" fmla="*/ 307 h 1997"/>
                <a:gd name="T58" fmla="*/ 275 w 949"/>
                <a:gd name="T59" fmla="*/ 277 h 1997"/>
                <a:gd name="T60" fmla="*/ 286 w 949"/>
                <a:gd name="T61" fmla="*/ 248 h 1997"/>
                <a:gd name="T62" fmla="*/ 298 w 949"/>
                <a:gd name="T63" fmla="*/ 219 h 1997"/>
                <a:gd name="T64" fmla="*/ 312 w 949"/>
                <a:gd name="T65" fmla="*/ 190 h 1997"/>
                <a:gd name="T66" fmla="*/ 329 w 949"/>
                <a:gd name="T67" fmla="*/ 162 h 1997"/>
                <a:gd name="T68" fmla="*/ 350 w 949"/>
                <a:gd name="T69" fmla="*/ 135 h 1997"/>
                <a:gd name="T70" fmla="*/ 373 w 949"/>
                <a:gd name="T71" fmla="*/ 111 h 1997"/>
                <a:gd name="T72" fmla="*/ 399 w 949"/>
                <a:gd name="T73" fmla="*/ 88 h 1997"/>
                <a:gd name="T74" fmla="*/ 429 w 949"/>
                <a:gd name="T75" fmla="*/ 66 h 1997"/>
                <a:gd name="T76" fmla="*/ 462 w 949"/>
                <a:gd name="T77" fmla="*/ 48 h 1997"/>
                <a:gd name="T78" fmla="*/ 498 w 949"/>
                <a:gd name="T79" fmla="*/ 32 h 1997"/>
                <a:gd name="T80" fmla="*/ 540 w 949"/>
                <a:gd name="T81" fmla="*/ 19 h 1997"/>
                <a:gd name="T82" fmla="*/ 584 w 949"/>
                <a:gd name="T83" fmla="*/ 9 h 1997"/>
                <a:gd name="T84" fmla="*/ 633 w 949"/>
                <a:gd name="T85" fmla="*/ 3 h 1997"/>
                <a:gd name="T86" fmla="*/ 686 w 949"/>
                <a:gd name="T87" fmla="*/ 0 h 19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9" h="1997">
                  <a:moveTo>
                    <a:pt x="686" y="0"/>
                  </a:moveTo>
                  <a:lnTo>
                    <a:pt x="943" y="3"/>
                  </a:lnTo>
                  <a:lnTo>
                    <a:pt x="943" y="344"/>
                  </a:lnTo>
                  <a:lnTo>
                    <a:pt x="719" y="344"/>
                  </a:lnTo>
                  <a:lnTo>
                    <a:pt x="706" y="345"/>
                  </a:lnTo>
                  <a:lnTo>
                    <a:pt x="693" y="346"/>
                  </a:lnTo>
                  <a:lnTo>
                    <a:pt x="677" y="350"/>
                  </a:lnTo>
                  <a:lnTo>
                    <a:pt x="661" y="356"/>
                  </a:lnTo>
                  <a:lnTo>
                    <a:pt x="646" y="363"/>
                  </a:lnTo>
                  <a:lnTo>
                    <a:pt x="632" y="373"/>
                  </a:lnTo>
                  <a:lnTo>
                    <a:pt x="620" y="385"/>
                  </a:lnTo>
                  <a:lnTo>
                    <a:pt x="610" y="400"/>
                  </a:lnTo>
                  <a:lnTo>
                    <a:pt x="603" y="418"/>
                  </a:lnTo>
                  <a:lnTo>
                    <a:pt x="601" y="440"/>
                  </a:lnTo>
                  <a:lnTo>
                    <a:pt x="601" y="693"/>
                  </a:lnTo>
                  <a:lnTo>
                    <a:pt x="949" y="693"/>
                  </a:lnTo>
                  <a:lnTo>
                    <a:pt x="894" y="1045"/>
                  </a:lnTo>
                  <a:lnTo>
                    <a:pt x="601" y="1045"/>
                  </a:lnTo>
                  <a:lnTo>
                    <a:pt x="601" y="1997"/>
                  </a:lnTo>
                  <a:lnTo>
                    <a:pt x="255" y="1997"/>
                  </a:lnTo>
                  <a:lnTo>
                    <a:pt x="255" y="1045"/>
                  </a:lnTo>
                  <a:lnTo>
                    <a:pt x="0" y="1045"/>
                  </a:lnTo>
                  <a:lnTo>
                    <a:pt x="0" y="693"/>
                  </a:lnTo>
                  <a:lnTo>
                    <a:pt x="255" y="693"/>
                  </a:lnTo>
                  <a:lnTo>
                    <a:pt x="255" y="419"/>
                  </a:lnTo>
                  <a:lnTo>
                    <a:pt x="255" y="392"/>
                  </a:lnTo>
                  <a:lnTo>
                    <a:pt x="258" y="364"/>
                  </a:lnTo>
                  <a:lnTo>
                    <a:pt x="261" y="336"/>
                  </a:lnTo>
                  <a:lnTo>
                    <a:pt x="268" y="307"/>
                  </a:lnTo>
                  <a:lnTo>
                    <a:pt x="275" y="277"/>
                  </a:lnTo>
                  <a:lnTo>
                    <a:pt x="286" y="248"/>
                  </a:lnTo>
                  <a:lnTo>
                    <a:pt x="298" y="219"/>
                  </a:lnTo>
                  <a:lnTo>
                    <a:pt x="312" y="190"/>
                  </a:lnTo>
                  <a:lnTo>
                    <a:pt x="329" y="162"/>
                  </a:lnTo>
                  <a:lnTo>
                    <a:pt x="350" y="135"/>
                  </a:lnTo>
                  <a:lnTo>
                    <a:pt x="373" y="111"/>
                  </a:lnTo>
                  <a:lnTo>
                    <a:pt x="399" y="88"/>
                  </a:lnTo>
                  <a:lnTo>
                    <a:pt x="429" y="66"/>
                  </a:lnTo>
                  <a:lnTo>
                    <a:pt x="462" y="48"/>
                  </a:lnTo>
                  <a:lnTo>
                    <a:pt x="498" y="32"/>
                  </a:lnTo>
                  <a:lnTo>
                    <a:pt x="540" y="19"/>
                  </a:lnTo>
                  <a:lnTo>
                    <a:pt x="584" y="9"/>
                  </a:lnTo>
                  <a:lnTo>
                    <a:pt x="633" y="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978456" y="4398087"/>
            <a:ext cx="22378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@AREnergyEnvironment</a:t>
            </a:r>
            <a:endParaRPr lang="en-US" sz="1600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27559" y="4393798"/>
            <a:ext cx="131286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545850"/>
                </a:solidFill>
                <a:cs typeface="Calibri" pitchFamily="34" charset="0"/>
              </a:rPr>
              <a:t>@ArkansasEE</a:t>
            </a:r>
            <a:endParaRPr lang="en-US" sz="1600">
              <a:solidFill>
                <a:srgbClr val="545850"/>
              </a:solidFill>
              <a:cs typeface="Calibri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344" y="3896030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66509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Placeholder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B6C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9706" y="1924049"/>
            <a:ext cx="6064589" cy="1295402"/>
            <a:chOff x="1468876" y="1924047"/>
            <a:chExt cx="6064589" cy="1295402"/>
          </a:xfrm>
        </p:grpSpPr>
        <p:sp>
          <p:nvSpPr>
            <p:cNvPr id="5" name="Half Frame 4"/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/>
          <p:cNvSpPr txBox="1"/>
          <p:nvPr/>
        </p:nvSpPr>
        <p:spPr>
          <a:xfrm>
            <a:off x="1717829" y="1924048"/>
            <a:ext cx="5708342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cap="all" err="1">
                <a:latin typeface="+mj-lt"/>
                <a:ea typeface="Microsoft YaHei" pitchFamily="34" charset="-122"/>
                <a:cs typeface="Segoe UI" panose="020b0502040204020203" pitchFamily="34" charset="0"/>
              </a:rPr>
              <a:t>Foia and environmental laws</a:t>
            </a:r>
            <a:endParaRPr lang="en-US" sz="1200" b="1" cap="all"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856" y="4053706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84876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92250" cy="5143500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/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2039366" y="1342435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9206" y="1320465"/>
            <a:ext cx="624539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cap="all">
                <a:solidFill>
                  <a:schemeClr val="accent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What is it?</a:t>
            </a:r>
          </a:p>
        </p:txBody>
      </p:sp>
      <p:sp>
        <p:nvSpPr>
          <p:cNvPr id="15" name="Freeform 45"/>
          <p:cNvSpPr>
            <a:spLocks noEditPoints="1"/>
          </p:cNvSpPr>
          <p:nvPr/>
        </p:nvSpPr>
        <p:spPr bwMode="auto">
          <a:xfrm>
            <a:off x="2039366" y="2283795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9206" y="2282019"/>
            <a:ext cx="6245396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cap="all">
                <a:solidFill>
                  <a:schemeClr val="accent2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What are the exceptions?</a:t>
            </a:r>
            <a:endParaRPr lang="en-US" sz="2000" cap="all">
              <a:solidFill>
                <a:schemeClr val="accent2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2048746" y="3369399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9206" y="3347429"/>
            <a:ext cx="6245396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cap="all">
                <a:solidFill>
                  <a:schemeClr val="accent3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E&amp;E FOIAS</a:t>
            </a:r>
            <a:endParaRPr lang="en-US" sz="2000" cap="all">
              <a:solidFill>
                <a:schemeClr val="accent3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2379" y="1143315"/>
            <a:ext cx="1181644" cy="54429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itle 2"/>
          <p:cNvSpPr txBox="1"/>
          <p:nvPr/>
        </p:nvSpPr>
        <p:spPr>
          <a:xfrm>
            <a:off x="1627833" y="182078"/>
            <a:ext cx="7254909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cap="all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Freedom of information act (FOIA)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9207" y="1604466"/>
            <a:ext cx="6463534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Freedom of Information Act (FOIA) gives Arkansans access to public records and public meetings (with some exceptions).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9206" y="2636867"/>
            <a:ext cx="646353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Documents containing the personal information (DOB, SSN, Home Address, etc.) must be redacted before they can be provided.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19206" y="3669269"/>
            <a:ext cx="624539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In 2024, DEQ Offices received: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Office of Water Quality: 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Office of Air Quality: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Office of Land Resources: 623</a:t>
            </a:r>
          </a:p>
        </p:txBody>
      </p:sp>
    </p:spTree>
    <p:extLst>
      <p:ext uri="{BB962C8B-B14F-4D97-AF65-F5344CB8AC3E}">
        <p14:creationId xmlns:p14="http://schemas.microsoft.com/office/powerpoint/2010/main" val="3506068033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4499"/>
            <a:ext cx="8368363" cy="409459"/>
          </a:xfrm>
        </p:spPr>
        <p:txBody>
          <a:bodyPr anchor="t">
            <a:noAutofit/>
          </a:bodyPr>
          <a:lstStyle/>
          <a:p>
            <a:r>
              <a:rPr lang="en-US" sz="3200" cap="all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Segoe UI" panose="020b0502040204020203" pitchFamily="34" charset="0"/>
              </a:rPr>
              <a:t>State legislation stages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355850"/>
            <a:ext cx="2020936" cy="247087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6726656" y="2355850"/>
            <a:ext cx="2020936" cy="2470874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4611438" y="2355850"/>
            <a:ext cx="2020936" cy="2470874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2496219" y="2355850"/>
            <a:ext cx="2020936" cy="247087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Oval 1"/>
          <p:cNvSpPr/>
          <p:nvPr/>
        </p:nvSpPr>
        <p:spPr>
          <a:xfrm>
            <a:off x="915218" y="1206420"/>
            <a:ext cx="952500" cy="95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3030437" y="1206420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5145656" y="1206420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7260874" y="120642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502920" y="2967584"/>
            <a:ext cx="1802674" cy="1723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A member of State Congress introduces a bill. It is assigned a number that indicates which chamber it originates from. 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(e.g. SB= Senate Bill, HB= House Bill)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68965" y="1147370"/>
            <a:ext cx="1988535" cy="1045006"/>
            <a:chOff x="868965" y="1109270"/>
            <a:chExt cx="1988535" cy="10450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flipV="1">
            <a:off x="2978320" y="1147370"/>
            <a:ext cx="1988535" cy="1045006"/>
            <a:chOff x="868965" y="1109270"/>
            <a:chExt cx="1988535" cy="1045006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05308" y="1147370"/>
            <a:ext cx="1988535" cy="1045006"/>
            <a:chOff x="868965" y="1109270"/>
            <a:chExt cx="1988535" cy="1045006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51638" y="2455860"/>
            <a:ext cx="167965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Introduction of bill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2566710" y="3059797"/>
            <a:ext cx="1868224" cy="15081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The bill is referred to a relevant committee.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e.g. Energy Committee; Labor &amp; Environment subcommittee; Public Health, Labor, Welfare Committee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0994" y="2455860"/>
            <a:ext cx="167965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Referral of bill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4681930" y="3063061"/>
            <a:ext cx="1874086" cy="1723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Committee and/or subcommittees study the bill, hold hearings, and may make amendments. 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Committee can vote to recommend bill for passage, defeat it, or make changes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79144" y="2461601"/>
            <a:ext cx="167965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committee action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6742066" y="2996528"/>
            <a:ext cx="1957797" cy="15081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If the committee recommends passage, the bill is placed on the calendar for debate and voting on the floor of the House or Senate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A vote is taken on the bill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97295" y="2455860"/>
            <a:ext cx="167965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Floor action</a:t>
            </a:r>
          </a:p>
        </p:txBody>
      </p:sp>
    </p:spTree>
    <p:extLst>
      <p:ext uri="{BB962C8B-B14F-4D97-AF65-F5344CB8AC3E}">
        <p14:creationId xmlns:p14="http://schemas.microsoft.com/office/powerpoint/2010/main" val="1947671818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79DBC611-F5E2-C590-93F3-EB883B6FB36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0ADB67-CE0D-DAA3-3D21-302E1288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4499"/>
            <a:ext cx="8368363" cy="409459"/>
          </a:xfrm>
        </p:spPr>
        <p:txBody>
          <a:bodyPr anchor="t">
            <a:noAutofit/>
          </a:bodyPr>
          <a:lstStyle/>
          <a:p>
            <a:r>
              <a:rPr lang="en-US" sz="3200" cap="all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Segoe UI" panose="020b0502040204020203" pitchFamily="34" charset="0"/>
              </a:rPr>
              <a:t>State legislation stages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2311A-1FD7-B582-AA36-F9DE714AE350}"/>
              </a:ext>
            </a:extLst>
          </p:cNvPr>
          <p:cNvSpPr/>
          <p:nvPr/>
        </p:nvSpPr>
        <p:spPr>
          <a:xfrm>
            <a:off x="381000" y="2355850"/>
            <a:ext cx="2020936" cy="242314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601C9-560C-DA0C-C4B5-64AB54A3AB82}"/>
              </a:ext>
            </a:extLst>
          </p:cNvPr>
          <p:cNvSpPr/>
          <p:nvPr/>
        </p:nvSpPr>
        <p:spPr>
          <a:xfrm>
            <a:off x="6726656" y="2355850"/>
            <a:ext cx="2020936" cy="242314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112DD-B8D3-C25A-F12E-B738AB1A9F2B}"/>
              </a:ext>
            </a:extLst>
          </p:cNvPr>
          <p:cNvSpPr/>
          <p:nvPr/>
        </p:nvSpPr>
        <p:spPr>
          <a:xfrm>
            <a:off x="4611438" y="2355850"/>
            <a:ext cx="2020936" cy="2423149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C1CC43-E85A-E6FA-5F7C-51F7D7F7E48E}"/>
              </a:ext>
            </a:extLst>
          </p:cNvPr>
          <p:cNvSpPr/>
          <p:nvPr/>
        </p:nvSpPr>
        <p:spPr>
          <a:xfrm>
            <a:off x="2496219" y="2355850"/>
            <a:ext cx="2020936" cy="2423149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53600D-7B85-DF26-166A-4F07B021C089}"/>
              </a:ext>
            </a:extLst>
          </p:cNvPr>
          <p:cNvSpPr/>
          <p:nvPr/>
        </p:nvSpPr>
        <p:spPr>
          <a:xfrm>
            <a:off x="915218" y="1206420"/>
            <a:ext cx="952500" cy="95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6CF1FA-6148-8B01-F017-6CD192514DB9}"/>
              </a:ext>
            </a:extLst>
          </p:cNvPr>
          <p:cNvSpPr/>
          <p:nvPr/>
        </p:nvSpPr>
        <p:spPr>
          <a:xfrm>
            <a:off x="3030437" y="1206420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F5F5CA-126B-25BB-E5DE-DB7264C3BEF9}"/>
              </a:ext>
            </a:extLst>
          </p:cNvPr>
          <p:cNvSpPr/>
          <p:nvPr/>
        </p:nvSpPr>
        <p:spPr>
          <a:xfrm>
            <a:off x="5145656" y="1206420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36D5A-B268-82FA-6395-337FDF9B9502}"/>
              </a:ext>
            </a:extLst>
          </p:cNvPr>
          <p:cNvSpPr/>
          <p:nvPr/>
        </p:nvSpPr>
        <p:spPr>
          <a:xfrm>
            <a:off x="7260874" y="120642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Microsoft YaHei" pitchFamily="34" charset="-122"/>
                <a:cs typeface="Segoe UI" panose="020b0502040204020203" pitchFamily="34" charset="0"/>
              </a:rPr>
              <a:t>08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890BD5AA-5A27-714D-421D-E449BCC5C0AE}"/>
              </a:ext>
            </a:extLst>
          </p:cNvPr>
          <p:cNvSpPr txBox="1"/>
          <p:nvPr/>
        </p:nvSpPr>
        <p:spPr>
          <a:xfrm>
            <a:off x="563599" y="2918962"/>
            <a:ext cx="1679657" cy="18774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If the bill passes in one chamber, it is sent to other chamber for review and action. 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The bill is referred to a committee in the other chamber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200" b="1">
                <a:latin typeface="+mn-lt"/>
                <a:cs typeface="Calibri" pitchFamily="34" charset="0"/>
              </a:rPr>
              <a:t>* Steps 2 &amp; 3 are repeated if necessary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62C033-7A7F-8A1F-AB93-CCDDAE37D947}"/>
              </a:ext>
            </a:extLst>
          </p:cNvPr>
          <p:cNvGrpSpPr/>
          <p:nvPr/>
        </p:nvGrpSpPr>
        <p:grpSpPr>
          <a:xfrm>
            <a:off x="868965" y="1147370"/>
            <a:ext cx="1988535" cy="1045006"/>
            <a:chOff x="868965" y="1109270"/>
            <a:chExt cx="1988535" cy="104500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48E0CE5-C568-481B-0613-B76C29DD4B40}"/>
                </a:ext>
              </a:extLst>
            </p:cNvPr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8D54925E-46DC-B508-1E1B-D38650042A1D}"/>
                </a:ext>
              </a:extLst>
            </p:cNvPr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09FA478-6E48-236A-D1C6-3B77ECCDC4AA}"/>
              </a:ext>
            </a:extLst>
          </p:cNvPr>
          <p:cNvGrpSpPr/>
          <p:nvPr/>
        </p:nvGrpSpPr>
        <p:grpSpPr>
          <a:xfrm flipV="1">
            <a:off x="2978320" y="1147370"/>
            <a:ext cx="1988535" cy="1045006"/>
            <a:chOff x="868965" y="1109270"/>
            <a:chExt cx="1988535" cy="104500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55246BE-A7D4-5D06-B88C-09C3A6F60063}"/>
                </a:ext>
              </a:extLst>
            </p:cNvPr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64E28F3C-A929-F480-6643-0C73E9228C48}"/>
                </a:ext>
              </a:extLst>
            </p:cNvPr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449DC7-230D-6D35-5AA7-8706A0342B5D}"/>
              </a:ext>
            </a:extLst>
          </p:cNvPr>
          <p:cNvGrpSpPr/>
          <p:nvPr/>
        </p:nvGrpSpPr>
        <p:grpSpPr>
          <a:xfrm>
            <a:off x="5105308" y="1147370"/>
            <a:ext cx="1988535" cy="1045006"/>
            <a:chOff x="868965" y="1109270"/>
            <a:chExt cx="1988535" cy="104500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70576AE-C232-C905-6CB9-FF943E191E37}"/>
                </a:ext>
              </a:extLst>
            </p:cNvPr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C1EC7B20-741E-031E-78E2-FDDE48F14E09}"/>
                </a:ext>
              </a:extLst>
            </p:cNvPr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C4F2516-ECBD-D66C-FAF9-5B69ED825351}"/>
              </a:ext>
            </a:extLst>
          </p:cNvPr>
          <p:cNvSpPr/>
          <p:nvPr/>
        </p:nvSpPr>
        <p:spPr>
          <a:xfrm>
            <a:off x="563599" y="2408322"/>
            <a:ext cx="167965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Passage in one chamber</a:t>
            </a: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2D355533-013F-1E3B-D657-5DD489342EDE}"/>
              </a:ext>
            </a:extLst>
          </p:cNvPr>
          <p:cNvSpPr txBox="1"/>
          <p:nvPr/>
        </p:nvSpPr>
        <p:spPr>
          <a:xfrm>
            <a:off x="2584535" y="2998870"/>
            <a:ext cx="1856263" cy="15081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If chambers pass different versions of the bill, a conference committee with members from both chambers is formed to reconcile differences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C62751-AF1D-0B35-EDC9-7F7F9CC23D01}"/>
              </a:ext>
            </a:extLst>
          </p:cNvPr>
          <p:cNvSpPr/>
          <p:nvPr/>
        </p:nvSpPr>
        <p:spPr>
          <a:xfrm>
            <a:off x="2660994" y="2399817"/>
            <a:ext cx="167965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Conference committee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D6DAE8A3-D26E-B7E8-6E3A-22361DC17460}"/>
              </a:ext>
            </a:extLst>
          </p:cNvPr>
          <p:cNvSpPr txBox="1"/>
          <p:nvPr/>
        </p:nvSpPr>
        <p:spPr>
          <a:xfrm>
            <a:off x="4681930" y="2891149"/>
            <a:ext cx="1888687" cy="17235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Once both chambers pass the same version of the bill, it is sent to the Governor for action.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If no action is taken within 10 days, the bill becomes a law.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endParaRPr lang="en-US" sz="1400" b="1">
              <a:latin typeface="+mn-lt"/>
              <a:cs typeface="Calibri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AF2D23-FD52-D15A-0F22-A3ECF8686101}"/>
              </a:ext>
            </a:extLst>
          </p:cNvPr>
          <p:cNvSpPr/>
          <p:nvPr/>
        </p:nvSpPr>
        <p:spPr>
          <a:xfrm>
            <a:off x="4782076" y="2471759"/>
            <a:ext cx="167965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Final passage</a:t>
            </a: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36DD1930-77DE-BF81-1715-C688EF930C9A}"/>
              </a:ext>
            </a:extLst>
          </p:cNvPr>
          <p:cNvSpPr txBox="1"/>
          <p:nvPr/>
        </p:nvSpPr>
        <p:spPr>
          <a:xfrm>
            <a:off x="6797149" y="2996528"/>
            <a:ext cx="1863526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The Governor can sign the bill into law, veto it, or take no action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400" b="1">
                <a:latin typeface="+mn-lt"/>
                <a:cs typeface="Calibri" pitchFamily="34" charset="0"/>
              </a:rPr>
              <a:t>Congress can override a veto with a two-thirds vote in both chambers.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F5B6E-483C-69FA-192F-A8965422664C}"/>
              </a:ext>
            </a:extLst>
          </p:cNvPr>
          <p:cNvSpPr/>
          <p:nvPr/>
        </p:nvSpPr>
        <p:spPr>
          <a:xfrm>
            <a:off x="6803012" y="2462915"/>
            <a:ext cx="1857662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Gubernatorial action</a:t>
            </a:r>
          </a:p>
        </p:txBody>
      </p:sp>
    </p:spTree>
    <p:extLst>
      <p:ext uri="{BB962C8B-B14F-4D97-AF65-F5344CB8AC3E}">
        <p14:creationId xmlns:p14="http://schemas.microsoft.com/office/powerpoint/2010/main" val="622953237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Text"/>
          <p:cNvSpPr txBox="1"/>
          <p:nvPr/>
        </p:nvSpPr>
        <p:spPr>
          <a:xfrm>
            <a:off x="414683" y="805647"/>
            <a:ext cx="5072322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We are nearing the end of the 2025 legislative session. Here are a few laws that were passed this session that impact our work at E&amp;E:</a:t>
            </a:r>
          </a:p>
        </p:txBody>
      </p:sp>
      <p:sp>
        <p:nvSpPr>
          <p:cNvPr id="7" name="Inhaltsplatzhalter 4"/>
          <p:cNvSpPr txBox="1"/>
          <p:nvPr/>
        </p:nvSpPr>
        <p:spPr>
          <a:xfrm>
            <a:off x="807395" y="1865319"/>
            <a:ext cx="468631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800" b="1" cap="all">
                <a:solidFill>
                  <a:schemeClr val="accent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HB 1121 act 211 – land transfer</a:t>
            </a:r>
            <a:endParaRPr lang="en-US" sz="1800" b="1" cap="all">
              <a:solidFill>
                <a:schemeClr val="bg1">
                  <a:lumMod val="65000"/>
                </a:schemeClr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31" y="282611"/>
            <a:ext cx="5098084" cy="40945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2700" b="1" cap="all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New laws</a:t>
            </a:r>
          </a:p>
        </p:txBody>
      </p:sp>
      <p:pic>
        <p:nvPicPr>
          <p:cNvPr id="13" name="Picture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48169"/>
          <a:stretch>
            <a:fillRect/>
          </a:stretch>
        </p:blipFill>
        <p:spPr>
          <a:xfrm>
            <a:off x="5793877" y="0"/>
            <a:ext cx="3350123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807395" y="2156641"/>
            <a:ext cx="468631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Repealed the law concerning the transfer of tax-forfeited land to state institutions.</a:t>
            </a:r>
          </a:p>
        </p:txBody>
      </p:sp>
      <p:sp>
        <p:nvSpPr>
          <p:cNvPr id="12" name="Inhaltsplatzhalter 4"/>
          <p:cNvSpPr txBox="1"/>
          <p:nvPr/>
        </p:nvSpPr>
        <p:spPr>
          <a:xfrm>
            <a:off x="807395" y="2746335"/>
            <a:ext cx="468631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800" b="1" cap="all">
                <a:solidFill>
                  <a:schemeClr val="accent2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HB1383 Act 148 – amend psttf</a:t>
            </a:r>
            <a:endParaRPr lang="en-US" sz="1800" b="1" cap="all">
              <a:solidFill>
                <a:schemeClr val="accent2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395" y="3031138"/>
            <a:ext cx="468631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Amend petroleum trust fund and modify the amount of the payment for corrective action. Increase from 1 million to 2 million. 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807398" y="3865467"/>
            <a:ext cx="468631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800" b="1" cap="all">
                <a:solidFill>
                  <a:schemeClr val="accent3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HB 1410 act 323 – inspection notice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397" y="4153967"/>
            <a:ext cx="4686319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No public employee will provide advance notice of an inspection to improperly influence the outcome of the inspection. </a:t>
            </a: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431950" y="1855169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420181" y="2738530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>
            <a:off x="438046" y="3852517"/>
            <a:ext cx="292608" cy="292608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3614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20F82B68-B177-E931-27BF-CA478B326BFC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" name="Picture Placeholder 20">
            <a:extLst>
              <a:ext uri="{FF2B5EF4-FFF2-40B4-BE49-F238E27FC236}">
                <a16:creationId xmlns:a16="http://schemas.microsoft.com/office/drawing/2014/main" id="{EE943AEE-35C3-06A5-6C0E-76F5662D5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41A6BF-8D7E-32B5-9A40-E81C9D3AAC28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B6C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46FBD7-B5EC-BE6B-3020-455B655E249D}"/>
              </a:ext>
            </a:extLst>
          </p:cNvPr>
          <p:cNvGrpSpPr/>
          <p:nvPr/>
        </p:nvGrpSpPr>
        <p:grpSpPr>
          <a:xfrm>
            <a:off x="1539706" y="1924049"/>
            <a:ext cx="6064589" cy="1295402"/>
            <a:chOff x="1468876" y="1924047"/>
            <a:chExt cx="6064589" cy="1295402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340EA76-7B35-21BF-65E7-6838EF4A8FB0}"/>
                </a:ext>
              </a:extLst>
            </p:cNvPr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53F6703-FAAD-0966-2EDE-16A49FCF9927}"/>
                </a:ext>
              </a:extLst>
            </p:cNvPr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96F56C68-FDBC-97F7-301E-F3808D838892}"/>
              </a:ext>
            </a:extLst>
          </p:cNvPr>
          <p:cNvSpPr txBox="1"/>
          <p:nvPr/>
        </p:nvSpPr>
        <p:spPr>
          <a:xfrm>
            <a:off x="1717829" y="2017751"/>
            <a:ext cx="5708342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cap="all">
                <a:latin typeface="+mj-lt"/>
                <a:ea typeface="Microsoft YaHei" pitchFamily="34" charset="-122"/>
                <a:cs typeface="Segoe UI" panose="020b0502040204020203" pitchFamily="34" charset="0"/>
              </a:rPr>
              <a:t>Brownfield and remediation</a:t>
            </a:r>
            <a:endParaRPr lang="en-US" sz="1200" b="1" cap="all"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2778C02-6EC5-BB6C-1711-60BC10B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856" y="4053706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47278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slides\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A7AF418-03EB-0265-EA16-4074CBC380B1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18DE310-F783-43BB-381E-B56603E3A0D8}"/>
              </a:ext>
            </a:extLst>
          </p:cNvPr>
          <p:cNvSpPr/>
          <p:nvPr/>
        </p:nvSpPr>
        <p:spPr>
          <a:xfrm>
            <a:off x="1450319" y="2133641"/>
            <a:ext cx="896497" cy="916381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E73DBD-F306-C393-AA92-B514AC358BBE}"/>
              </a:ext>
            </a:extLst>
          </p:cNvPr>
          <p:cNvSpPr/>
          <p:nvPr/>
        </p:nvSpPr>
        <p:spPr>
          <a:xfrm>
            <a:off x="4153088" y="2113559"/>
            <a:ext cx="896497" cy="91638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9E4548-6E09-DE5C-8613-92BE1BE78901}"/>
              </a:ext>
            </a:extLst>
          </p:cNvPr>
          <p:cNvSpPr/>
          <p:nvPr/>
        </p:nvSpPr>
        <p:spPr>
          <a:xfrm>
            <a:off x="6855857" y="2107392"/>
            <a:ext cx="896497" cy="91638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89B8AC-378E-3B4C-80A5-025DA716086A}"/>
              </a:ext>
            </a:extLst>
          </p:cNvPr>
          <p:cNvSpPr/>
          <p:nvPr/>
        </p:nvSpPr>
        <p:spPr>
          <a:xfrm>
            <a:off x="1004212" y="1025673"/>
            <a:ext cx="7074757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>
                <a:solidFill>
                  <a:srgbClr val="00B6C9"/>
                </a:solidFill>
                <a:cs typeface="Calibri" pitchFamily="34" charset="0"/>
              </a:rPr>
              <a:t>A </a:t>
            </a:r>
            <a:r>
              <a:rPr lang="en-US" sz="1800" b="1">
                <a:solidFill>
                  <a:srgbClr val="00B6C9"/>
                </a:solidFill>
                <a:cs typeface="Calibri" pitchFamily="34" charset="0"/>
              </a:rPr>
              <a:t>Brownfield</a:t>
            </a:r>
            <a:r>
              <a:rPr lang="en-US" sz="1800">
                <a:solidFill>
                  <a:srgbClr val="00B6C9"/>
                </a:solidFill>
                <a:cs typeface="Calibri" pitchFamily="34" charset="0"/>
              </a:rPr>
              <a:t> is a parcel of property where commercial, industrial, or agricultural use may have contaminated the site with a hazardous substance, complicating prospects for expansion, redevelopment, or reuse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15DD6-9EC7-3A07-A08D-66C822E7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97" y="326192"/>
            <a:ext cx="6016554" cy="409459"/>
          </a:xfrm>
        </p:spPr>
        <p:txBody>
          <a:bodyPr anchor="t">
            <a:noAutofit/>
          </a:bodyPr>
          <a:lstStyle/>
          <a:p>
            <a:r>
              <a:rPr lang="en-US" sz="2900" cap="all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Arkansas brownfield law</a:t>
            </a:r>
            <a:endParaRPr lang="en-US" sz="2900" b="1" cap="all">
              <a:solidFill>
                <a:srgbClr val="00B6C9"/>
              </a:solidFill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20DBC770-DA05-4891-334D-5C3C85BE2187}"/>
              </a:ext>
            </a:extLst>
          </p:cNvPr>
          <p:cNvSpPr txBox="1"/>
          <p:nvPr/>
        </p:nvSpPr>
        <p:spPr>
          <a:xfrm>
            <a:off x="1004397" y="3111777"/>
            <a:ext cx="1788339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Arkansas Brownfield Law (Act 125) passes with bipartisan support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401744-C05D-D1D7-1A19-F821113E7002}"/>
              </a:ext>
            </a:extLst>
          </p:cNvPr>
          <p:cNvSpPr/>
          <p:nvPr/>
        </p:nvSpPr>
        <p:spPr>
          <a:xfrm>
            <a:off x="1123704" y="2392206"/>
            <a:ext cx="1549729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4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1995</a:t>
            </a: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07B4232C-420F-D08D-4F7E-3F6F438EAAC7}"/>
              </a:ext>
            </a:extLst>
          </p:cNvPr>
          <p:cNvSpPr txBox="1"/>
          <p:nvPr/>
        </p:nvSpPr>
        <p:spPr>
          <a:xfrm>
            <a:off x="3707166" y="3116387"/>
            <a:ext cx="1788339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External and Internal work groups form to develop cleanup standards, guidance, and policy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1550E-FC78-92C7-C007-2F445303ADFD}"/>
              </a:ext>
            </a:extLst>
          </p:cNvPr>
          <p:cNvSpPr/>
          <p:nvPr/>
        </p:nvSpPr>
        <p:spPr>
          <a:xfrm>
            <a:off x="3826471" y="2392206"/>
            <a:ext cx="1549729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4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1996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A374D3CC-4B3E-53C4-768A-C8F1E00C7FE7}"/>
              </a:ext>
            </a:extLst>
          </p:cNvPr>
          <p:cNvSpPr txBox="1"/>
          <p:nvPr/>
        </p:nvSpPr>
        <p:spPr>
          <a:xfrm>
            <a:off x="6188619" y="3111777"/>
            <a:ext cx="2230969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1600" b="1">
                <a:latin typeface="+mn-lt"/>
                <a:cs typeface="Calibri" pitchFamily="34" charset="0"/>
              </a:rPr>
              <a:t>Amendments adopted to expand property qualification, limit financial liability, and provide low-interest loan program for participants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E3150-DE20-0630-A0B2-F2DE86A3DB57}"/>
              </a:ext>
            </a:extLst>
          </p:cNvPr>
          <p:cNvSpPr/>
          <p:nvPr/>
        </p:nvSpPr>
        <p:spPr>
          <a:xfrm>
            <a:off x="6529240" y="2395108"/>
            <a:ext cx="1549729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400" b="1" cap="all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1997</a:t>
            </a:r>
          </a:p>
          <a:p>
            <a:pPr algn="ctr"/>
            <a:endParaRPr lang="en-US" sz="1600" b="1" cap="all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" name="Freeform 45">
            <a:extLst>
              <a:ext uri="{FF2B5EF4-FFF2-40B4-BE49-F238E27FC236}">
                <a16:creationId xmlns:a16="http://schemas.microsoft.com/office/drawing/2014/main" id="{F20EE3D0-E91D-06FD-387C-5ACD76297B97}"/>
              </a:ext>
            </a:extLst>
          </p:cNvPr>
          <p:cNvSpPr>
            <a:spLocks noEditPoints="1"/>
          </p:cNvSpPr>
          <p:nvPr/>
        </p:nvSpPr>
        <p:spPr bwMode="auto">
          <a:xfrm>
            <a:off x="486812" y="1025673"/>
            <a:ext cx="263835" cy="263835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42890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\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\tags\tag1.xml><?xml version="1.0" encoding="utf-8"?>
<p:tagLst xmlns:p="http://schemas.openxmlformats.org/presentationml/2006/main">
  <p:tag name="AS_NET" val="4.0.30319.42000"/>
  <p:tag name="AS_OS" val="Microsoft Windows NT 10.0.26100.0"/>
  <p:tag name="AS_RELEASE_DATE" val="2023.02.14"/>
  <p:tag name="AS_TITLE" val="Aspose.Slides for .NET 4.0 Client Profile"/>
  <p:tag name="AS_VERSION" val="23.2"/>
</p:tagLst>
</file>

<file path=ppt\theme\theme1.xml><?xml version="1.0" encoding="utf-8"?>
<a:theme xmlns:r="http://schemas.openxmlformats.org/officeDocument/2006/relationships" xmlns:a="http://schemas.openxmlformats.org/drawingml/2006/main" name="Basic Slide Master">
  <a:themeElements>
    <a:clrScheme name="E&amp;E Colors">
      <a:dk1>
        <a:srgbClr val="5C5C5C"/>
      </a:dk1>
      <a:lt1>
        <a:srgbClr val="FFFFFF"/>
      </a:lt1>
      <a:dk2>
        <a:srgbClr val="5C5C5C"/>
      </a:dk2>
      <a:lt2>
        <a:srgbClr val="FFFFFF"/>
      </a:lt2>
      <a:accent1>
        <a:srgbClr val="53C3CB"/>
      </a:accent1>
      <a:accent2>
        <a:srgbClr val="55AEB7"/>
      </a:accent2>
      <a:accent3>
        <a:srgbClr val="1AA4BE"/>
      </a:accent3>
      <a:accent4>
        <a:srgbClr val="0197B8"/>
      </a:accent4>
      <a:accent5>
        <a:srgbClr val="0187AD"/>
      </a:accent5>
      <a:accent6>
        <a:srgbClr val="00769E"/>
      </a:accent6>
      <a:hlink>
        <a:srgbClr val="FFFFFF"/>
      </a:hlink>
      <a:folHlink>
        <a:srgbClr val="595959"/>
      </a:folHlink>
    </a:clrScheme>
    <a:fontScheme name="E&amp;E Fonts">
      <a:majorFont>
        <a:latin typeface="Microsoft YaHei UI"/>
        <a:ea typeface="Microsoft YaHei UI"/>
        <a:cs typeface="Roboto"/>
      </a:majorFont>
      <a:minorFont>
        <a:latin typeface="Calibri"/>
        <a:ea typeface="Calibri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\theme\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\theme\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\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9771" autoAdjust="0"/>
  </p:normalViewPr>
  <p:slideViewPr>
    <p:cSldViewPr snapToGrid="0">
      <p:cViewPr varScale="1">
        <p:scale>
          <a:sx n="147" d="100"/>
          <a:sy n="147" d="100"/>
        </p:scale>
        <p:origin x="6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790"/>
    </p:cViewPr>
  </p:sorter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